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8" r:id="rId3"/>
    <p:sldId id="273" r:id="rId4"/>
    <p:sldId id="285" r:id="rId5"/>
    <p:sldId id="276" r:id="rId6"/>
    <p:sldId id="270" r:id="rId7"/>
    <p:sldId id="304" r:id="rId8"/>
    <p:sldId id="290" r:id="rId9"/>
    <p:sldId id="305" r:id="rId10"/>
    <p:sldId id="327" r:id="rId11"/>
    <p:sldId id="306" r:id="rId12"/>
    <p:sldId id="288" r:id="rId13"/>
    <p:sldId id="277" r:id="rId14"/>
    <p:sldId id="312" r:id="rId15"/>
    <p:sldId id="326" r:id="rId16"/>
    <p:sldId id="269" r:id="rId17"/>
  </p:sldIdLst>
  <p:sldSz cx="12192000" cy="6858000"/>
  <p:notesSz cx="9144000" cy="6858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62C7"/>
    <a:srgbClr val="2364C8"/>
    <a:srgbClr val="01358A"/>
    <a:srgbClr val="D6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9486" autoAdjust="0"/>
  </p:normalViewPr>
  <p:slideViewPr>
    <p:cSldViewPr snapToGrid="0">
      <p:cViewPr varScale="1">
        <p:scale>
          <a:sx n="103" d="100"/>
          <a:sy n="103" d="100"/>
        </p:scale>
        <p:origin x="87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5" d="100"/>
          <a:sy n="115" d="100"/>
        </p:scale>
        <p:origin x="24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6EB9B-06A5-4E1F-ADE2-538DA6DF1AA2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03D97-D412-46C0-8817-E8F43D3D77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F3074-037E-4126-A274-19347BFFC4A4}" type="datetimeFigureOut">
              <a:rPr lang="zh-CN" altLang="en-US" smtClean="0"/>
              <a:t>2024/1/1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711E6-22E9-46DE-89C3-AA3469A2A6A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页眉占位符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611461-8070-4DB3-89E2-3D5FBB3FC23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A9FAFAC-2B38-4ADB-9F48-2CAFB5D67D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711E6-22E9-46DE-89C3-AA3469A2A6A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711E6-22E9-46DE-89C3-AA3469A2A6A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711E6-22E9-46DE-89C3-AA3469A2A6A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 rot="18733500">
            <a:off x="8520889" y="3457468"/>
            <a:ext cx="6413605" cy="5551782"/>
            <a:chOff x="852991" y="537022"/>
            <a:chExt cx="4137501" cy="3581528"/>
          </a:xfrm>
        </p:grpSpPr>
        <p:cxnSp>
          <p:nvCxnSpPr>
            <p:cNvPr id="8" name="直接连接符 7"/>
            <p:cNvCxnSpPr>
              <a:stCxn id="13" idx="2"/>
            </p:cNvCxnSpPr>
            <p:nvPr/>
          </p:nvCxnSpPr>
          <p:spPr>
            <a:xfrm>
              <a:off x="852991" y="550368"/>
              <a:ext cx="2782986" cy="2360341"/>
            </a:xfrm>
            <a:prstGeom prst="line">
              <a:avLst/>
            </a:prstGeom>
            <a:ln>
              <a:solidFill>
                <a:srgbClr val="1E2A36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13" idx="4"/>
            </p:cNvCxnSpPr>
            <p:nvPr/>
          </p:nvCxnSpPr>
          <p:spPr>
            <a:xfrm flipH="1">
              <a:off x="1499803" y="550368"/>
              <a:ext cx="3490689" cy="1119514"/>
            </a:xfrm>
            <a:prstGeom prst="line">
              <a:avLst/>
            </a:prstGeom>
            <a:ln>
              <a:solidFill>
                <a:srgbClr val="1E2A36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13" idx="4"/>
            </p:cNvCxnSpPr>
            <p:nvPr/>
          </p:nvCxnSpPr>
          <p:spPr>
            <a:xfrm flipH="1">
              <a:off x="2217740" y="550368"/>
              <a:ext cx="2772752" cy="2353668"/>
            </a:xfrm>
            <a:prstGeom prst="line">
              <a:avLst/>
            </a:prstGeom>
            <a:ln>
              <a:solidFill>
                <a:srgbClr val="1E2A36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endCxn id="13" idx="0"/>
            </p:cNvCxnSpPr>
            <p:nvPr/>
          </p:nvCxnSpPr>
          <p:spPr>
            <a:xfrm>
              <a:off x="2217740" y="550368"/>
              <a:ext cx="704002" cy="3568182"/>
            </a:xfrm>
            <a:prstGeom prst="line">
              <a:avLst/>
            </a:prstGeom>
            <a:ln>
              <a:solidFill>
                <a:srgbClr val="1E2A36">
                  <a:alpha val="50000"/>
                </a:srgb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52991" y="537022"/>
              <a:ext cx="4137501" cy="3581528"/>
              <a:chOff x="83634" y="807220"/>
              <a:chExt cx="4137501" cy="3581528"/>
            </a:xfrm>
          </p:grpSpPr>
          <p:sp>
            <p:nvSpPr>
              <p:cNvPr id="13" name="等腰三角形 12"/>
              <p:cNvSpPr/>
              <p:nvPr/>
            </p:nvSpPr>
            <p:spPr>
              <a:xfrm flipV="1">
                <a:off x="83634" y="820566"/>
                <a:ext cx="4137501" cy="3568182"/>
              </a:xfrm>
              <a:prstGeom prst="triangle">
                <a:avLst/>
              </a:prstGeom>
              <a:ln>
                <a:solidFill>
                  <a:srgbClr val="1E2A36">
                    <a:alpha val="50000"/>
                  </a:srgb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92533" y="813893"/>
                <a:ext cx="3453431" cy="1134016"/>
              </a:xfrm>
              <a:prstGeom prst="line">
                <a:avLst/>
              </a:prstGeom>
              <a:ln>
                <a:solidFill>
                  <a:srgbClr val="1E2A36">
                    <a:alpha val="50000"/>
                  </a:srgb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2152384" y="807220"/>
                <a:ext cx="656637" cy="3581528"/>
              </a:xfrm>
              <a:prstGeom prst="line">
                <a:avLst/>
              </a:prstGeom>
              <a:ln>
                <a:solidFill>
                  <a:srgbClr val="1E2A36">
                    <a:alpha val="50000"/>
                  </a:srgb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8" r="39281"/>
          <a:stretch>
            <a:fillRect/>
          </a:stretch>
        </p:blipFill>
        <p:spPr>
          <a:xfrm flipH="1">
            <a:off x="-35577" y="-2895"/>
            <a:ext cx="1848341" cy="68608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1568162" y="2409013"/>
            <a:ext cx="2921055" cy="2039973"/>
          </a:xfrm>
          <a:custGeom>
            <a:avLst/>
            <a:gdLst/>
            <a:ahLst/>
            <a:cxnLst/>
            <a:rect l="l" t="t" r="r" b="b"/>
            <a:pathLst>
              <a:path w="2921055" h="2039973">
                <a:moveTo>
                  <a:pt x="1484761" y="1447477"/>
                </a:moveTo>
                <a:lnTo>
                  <a:pt x="2921055" y="1447477"/>
                </a:lnTo>
                <a:lnTo>
                  <a:pt x="2921055" y="1603906"/>
                </a:lnTo>
                <a:lnTo>
                  <a:pt x="2673042" y="1603906"/>
                </a:lnTo>
                <a:lnTo>
                  <a:pt x="2673042" y="2005905"/>
                </a:lnTo>
                <a:lnTo>
                  <a:pt x="2302385" y="2005905"/>
                </a:lnTo>
                <a:lnTo>
                  <a:pt x="2302385" y="1603906"/>
                </a:lnTo>
                <a:lnTo>
                  <a:pt x="1484761" y="1603906"/>
                </a:lnTo>
                <a:close/>
                <a:moveTo>
                  <a:pt x="31768" y="1447477"/>
                </a:moveTo>
                <a:lnTo>
                  <a:pt x="422691" y="1447477"/>
                </a:lnTo>
                <a:lnTo>
                  <a:pt x="433662" y="1503747"/>
                </a:lnTo>
                <a:cubicBezTo>
                  <a:pt x="457283" y="1591415"/>
                  <a:pt x="487035" y="1649784"/>
                  <a:pt x="522920" y="1678855"/>
                </a:cubicBezTo>
                <a:cubicBezTo>
                  <a:pt x="558804" y="1707926"/>
                  <a:pt x="599913" y="1722462"/>
                  <a:pt x="646245" y="1722462"/>
                </a:cubicBezTo>
                <a:cubicBezTo>
                  <a:pt x="692577" y="1722462"/>
                  <a:pt x="733912" y="1707699"/>
                  <a:pt x="770251" y="1678174"/>
                </a:cubicBezTo>
                <a:cubicBezTo>
                  <a:pt x="806590" y="1648649"/>
                  <a:pt x="834753" y="1595730"/>
                  <a:pt x="854739" y="1519419"/>
                </a:cubicBezTo>
                <a:lnTo>
                  <a:pt x="869142" y="1447477"/>
                </a:lnTo>
                <a:lnTo>
                  <a:pt x="1257960" y="1447477"/>
                </a:lnTo>
                <a:lnTo>
                  <a:pt x="1245836" y="1507836"/>
                </a:lnTo>
                <a:cubicBezTo>
                  <a:pt x="1213131" y="1643652"/>
                  <a:pt x="1164074" y="1752896"/>
                  <a:pt x="1098664" y="1835567"/>
                </a:cubicBezTo>
                <a:cubicBezTo>
                  <a:pt x="990555" y="1971837"/>
                  <a:pt x="839749" y="2039973"/>
                  <a:pt x="646245" y="2039973"/>
                </a:cubicBezTo>
                <a:cubicBezTo>
                  <a:pt x="451832" y="2039973"/>
                  <a:pt x="295120" y="1965251"/>
                  <a:pt x="176111" y="1815807"/>
                </a:cubicBezTo>
                <a:cubicBezTo>
                  <a:pt x="116606" y="1741086"/>
                  <a:pt x="71977" y="1637123"/>
                  <a:pt x="42225" y="1503918"/>
                </a:cubicBezTo>
                <a:close/>
                <a:moveTo>
                  <a:pt x="2351443" y="0"/>
                </a:moveTo>
                <a:lnTo>
                  <a:pt x="2673042" y="0"/>
                </a:lnTo>
                <a:lnTo>
                  <a:pt x="2673042" y="909871"/>
                </a:lnTo>
                <a:lnTo>
                  <a:pt x="2302385" y="909871"/>
                </a:lnTo>
                <a:lnTo>
                  <a:pt x="2302385" y="584601"/>
                </a:lnTo>
                <a:lnTo>
                  <a:pt x="2083591" y="909871"/>
                </a:lnTo>
                <a:lnTo>
                  <a:pt x="1729877" y="909871"/>
                </a:lnTo>
                <a:close/>
                <a:moveTo>
                  <a:pt x="646245" y="0"/>
                </a:moveTo>
                <a:cubicBezTo>
                  <a:pt x="839749" y="0"/>
                  <a:pt x="991010" y="69043"/>
                  <a:pt x="1100026" y="207131"/>
                </a:cubicBezTo>
                <a:cubicBezTo>
                  <a:pt x="1213699" y="350216"/>
                  <a:pt x="1277639" y="575723"/>
                  <a:pt x="1291848" y="883652"/>
                </a:cubicBezTo>
                <a:lnTo>
                  <a:pt x="1292431" y="909871"/>
                </a:lnTo>
                <a:lnTo>
                  <a:pt x="892743" y="909871"/>
                </a:lnTo>
                <a:lnTo>
                  <a:pt x="892043" y="858633"/>
                </a:lnTo>
                <a:cubicBezTo>
                  <a:pt x="887614" y="710354"/>
                  <a:pt x="876542" y="603338"/>
                  <a:pt x="858827" y="537588"/>
                </a:cubicBezTo>
                <a:cubicBezTo>
                  <a:pt x="835207" y="449920"/>
                  <a:pt x="805454" y="391324"/>
                  <a:pt x="769570" y="361799"/>
                </a:cubicBezTo>
                <a:cubicBezTo>
                  <a:pt x="733685" y="332273"/>
                  <a:pt x="692577" y="317511"/>
                  <a:pt x="646245" y="317511"/>
                </a:cubicBezTo>
                <a:cubicBezTo>
                  <a:pt x="599913" y="317511"/>
                  <a:pt x="558577" y="332273"/>
                  <a:pt x="522238" y="361799"/>
                </a:cubicBezTo>
                <a:cubicBezTo>
                  <a:pt x="485899" y="391324"/>
                  <a:pt x="457737" y="444242"/>
                  <a:pt x="437750" y="520554"/>
                </a:cubicBezTo>
                <a:cubicBezTo>
                  <a:pt x="417991" y="594822"/>
                  <a:pt x="405642" y="707160"/>
                  <a:pt x="400702" y="857569"/>
                </a:cubicBezTo>
                <a:lnTo>
                  <a:pt x="399910" y="909871"/>
                </a:lnTo>
                <a:lnTo>
                  <a:pt x="0" y="909871"/>
                </a:lnTo>
                <a:lnTo>
                  <a:pt x="662" y="880479"/>
                </a:lnTo>
                <a:cubicBezTo>
                  <a:pt x="14971" y="574438"/>
                  <a:pt x="79359" y="349080"/>
                  <a:pt x="193826" y="204406"/>
                </a:cubicBezTo>
                <a:cubicBezTo>
                  <a:pt x="301934" y="68135"/>
                  <a:pt x="452740" y="0"/>
                  <a:pt x="646245" y="0"/>
                </a:cubicBezTo>
                <a:close/>
              </a:path>
            </a:pathLst>
          </a:custGeom>
          <a:solidFill>
            <a:srgbClr val="D6000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22000" b="1" dirty="0">
              <a:solidFill>
                <a:srgbClr val="D6000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47" y="0"/>
            <a:ext cx="10787714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788422" y="0"/>
            <a:ext cx="9936613" cy="6858000"/>
          </a:xfrm>
          <a:custGeom>
            <a:avLst/>
            <a:gdLst>
              <a:gd name="connsiteX0" fmla="*/ 0 w 9936613"/>
              <a:gd name="connsiteY0" fmla="*/ 0 h 6858000"/>
              <a:gd name="connsiteX1" fmla="*/ 9243673 w 9936613"/>
              <a:gd name="connsiteY1" fmla="*/ 0 h 6858000"/>
              <a:gd name="connsiteX2" fmla="*/ 9243673 w 9936613"/>
              <a:gd name="connsiteY2" fmla="*/ 6858000 h 6858000"/>
              <a:gd name="connsiteX3" fmla="*/ 0 w 99366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6613" h="6858000">
                <a:moveTo>
                  <a:pt x="0" y="0"/>
                </a:moveTo>
                <a:lnTo>
                  <a:pt x="9243673" y="0"/>
                </a:lnTo>
                <a:cubicBezTo>
                  <a:pt x="5967073" y="1082040"/>
                  <a:pt x="11864953" y="5532120"/>
                  <a:pt x="9243673" y="6858000"/>
                </a:cubicBezTo>
                <a:lnTo>
                  <a:pt x="0" y="6858000"/>
                </a:lnTo>
                <a:close/>
              </a:path>
            </a:pathLst>
          </a:custGeom>
          <a:ln w="38100">
            <a:solidFill>
              <a:schemeClr val="tx2">
                <a:alpha val="60000"/>
              </a:schemeClr>
            </a:solidFill>
          </a:ln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Zliyuan\Desktop\电动自行车封面.jpg电动自行车封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-28142" y="0"/>
            <a:ext cx="12220575" cy="687186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9966960" y="6339840"/>
            <a:ext cx="2225040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Zliyuan\Desktop\子页面.jpg子页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2857" y="318"/>
            <a:ext cx="12186285" cy="685736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Zliyuan\Desktop\子页面.jpg子页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445" y="0"/>
            <a:ext cx="12183110" cy="685546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9966960" y="6339840"/>
            <a:ext cx="2225040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Zliyuan\Desktop\子页面.jpg子页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445" y="857"/>
            <a:ext cx="12183110" cy="6856286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9966960" y="6339840"/>
            <a:ext cx="2225040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Zliyuan\Desktop\子页面.jpg子页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445" y="857"/>
            <a:ext cx="12183110" cy="6856286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9966960" y="6339840"/>
            <a:ext cx="2225040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Zliyuan\Desktop\子页面.jpg子页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445" y="1714"/>
            <a:ext cx="12183110" cy="6856286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9966960" y="6339840"/>
            <a:ext cx="2225040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74225" y="1852502"/>
            <a:ext cx="3831772" cy="3154710"/>
            <a:chOff x="4365767" y="1851644"/>
            <a:chExt cx="3831772" cy="3154710"/>
          </a:xfrm>
        </p:grpSpPr>
        <p:sp>
          <p:nvSpPr>
            <p:cNvPr id="5" name="文本框 4"/>
            <p:cNvSpPr txBox="1"/>
            <p:nvPr userDrawn="1"/>
          </p:nvSpPr>
          <p:spPr>
            <a:xfrm>
              <a:off x="4365767" y="1851644"/>
              <a:ext cx="3831772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900" b="1" dirty="0">
                  <a:solidFill>
                    <a:srgbClr val="2162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04</a:t>
              </a: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4484914" y="3155042"/>
              <a:ext cx="3142343" cy="547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Zliyuan\Desktop\子页面.jpg子页面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445" y="1714"/>
            <a:ext cx="12183110" cy="6856286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9966960" y="6339840"/>
            <a:ext cx="2225040" cy="51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274225" y="1852502"/>
            <a:ext cx="3831772" cy="3154710"/>
            <a:chOff x="4365767" y="1851644"/>
            <a:chExt cx="3831772" cy="3154710"/>
          </a:xfrm>
        </p:grpSpPr>
        <p:sp>
          <p:nvSpPr>
            <p:cNvPr id="5" name="文本框 4"/>
            <p:cNvSpPr txBox="1"/>
            <p:nvPr userDrawn="1"/>
          </p:nvSpPr>
          <p:spPr>
            <a:xfrm>
              <a:off x="4365767" y="1851644"/>
              <a:ext cx="3831772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9900" b="1" dirty="0">
                  <a:solidFill>
                    <a:srgbClr val="2162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05</a:t>
              </a: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4484914" y="3155042"/>
              <a:ext cx="3142343" cy="547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8.jpeg"/><Relationship Id="rId12" Type="http://schemas.openxmlformats.org/officeDocument/2006/relationships/image" Target="../media/image5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jpeg"/><Relationship Id="rId11" Type="http://schemas.openxmlformats.org/officeDocument/2006/relationships/image" Target="../media/image52.jpe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0.png"/><Relationship Id="rId7" Type="http://schemas.openxmlformats.org/officeDocument/2006/relationships/image" Target="../media/image2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31.jpeg"/><Relationship Id="rId10" Type="http://schemas.openxmlformats.org/officeDocument/2006/relationships/image" Target="../media/image34.png"/><Relationship Id="rId4" Type="http://schemas.openxmlformats.org/officeDocument/2006/relationships/image" Target="../media/image21.jpeg"/><Relationship Id="rId9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8348" y="3118395"/>
            <a:ext cx="3230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4000" b="1">
                <a:solidFill>
                  <a:srgbClr val="D6000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000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电动自行车充电桩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7523" y="2015685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162C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李文慧的二轮充电桩开源系统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54068" y="3640455"/>
            <a:ext cx="313944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1200">
                <a:solidFill>
                  <a:schemeClr val="bg2">
                    <a:lumMod val="50000"/>
                  </a:schemeClr>
                </a:solidFill>
              </a:rPr>
              <a:t>Electric bicycle charging pile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0308" y="279191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多种类解决方案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助力业务开拓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38083" y="1097555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鲸哩电动车充电桩综合解决方案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48589" y="1122572"/>
            <a:ext cx="2484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电动车电梯控制解决方案</a:t>
            </a:r>
          </a:p>
        </p:txBody>
      </p:sp>
      <p:pic>
        <p:nvPicPr>
          <p:cNvPr id="9" name="图片 8" descr="C:\Users\Zliyuan\Desktop\-2.jpg-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6542" y="1596069"/>
            <a:ext cx="5862320" cy="4789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4" name="组合 13"/>
          <p:cNvGrpSpPr/>
          <p:nvPr/>
        </p:nvGrpSpPr>
        <p:grpSpPr>
          <a:xfrm>
            <a:off x="7610464" y="1733621"/>
            <a:ext cx="3123059" cy="2716064"/>
            <a:chOff x="2305199" y="16878168"/>
            <a:chExt cx="3205278" cy="2787568"/>
          </a:xfrm>
        </p:grpSpPr>
        <p:pic>
          <p:nvPicPr>
            <p:cNvPr id="15" name="Picture 14" descr="iDS-9616NX-I8/X(æ é)(4Ã8T AIç)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763" y="17568732"/>
              <a:ext cx="1281403" cy="390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肘形连接符 15"/>
            <p:cNvCxnSpPr>
              <a:stCxn id="23" idx="0"/>
              <a:endCxn id="15" idx="2"/>
            </p:cNvCxnSpPr>
            <p:nvPr/>
          </p:nvCxnSpPr>
          <p:spPr>
            <a:xfrm rot="16200000" flipV="1">
              <a:off x="4191980" y="17691046"/>
              <a:ext cx="594287" cy="113131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</a:ln>
            <a:effectLst/>
          </p:spPr>
        </p:cxnSp>
        <p:cxnSp>
          <p:nvCxnSpPr>
            <p:cNvPr id="17" name="肘形连接符 16"/>
            <p:cNvCxnSpPr>
              <a:stCxn id="22" idx="0"/>
              <a:endCxn id="15" idx="2"/>
            </p:cNvCxnSpPr>
            <p:nvPr/>
          </p:nvCxnSpPr>
          <p:spPr>
            <a:xfrm rot="5400000" flipH="1" flipV="1">
              <a:off x="3626000" y="18256382"/>
              <a:ext cx="594287" cy="64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</a:ln>
            <a:effectLst/>
          </p:spPr>
        </p:cxnSp>
        <p:cxnSp>
          <p:nvCxnSpPr>
            <p:cNvPr id="18" name="肘形连接符 17"/>
            <p:cNvCxnSpPr>
              <a:stCxn id="21" idx="0"/>
              <a:endCxn id="15" idx="2"/>
            </p:cNvCxnSpPr>
            <p:nvPr/>
          </p:nvCxnSpPr>
          <p:spPr>
            <a:xfrm rot="5400000" flipH="1" flipV="1">
              <a:off x="3027670" y="17658052"/>
              <a:ext cx="594287" cy="119730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</a:ln>
            <a:effectLst/>
          </p:spPr>
        </p:cxnSp>
        <p:cxnSp>
          <p:nvCxnSpPr>
            <p:cNvPr id="19" name="直接连接符 18"/>
            <p:cNvCxnSpPr>
              <a:stCxn id="15" idx="0"/>
            </p:cNvCxnSpPr>
            <p:nvPr/>
          </p:nvCxnSpPr>
          <p:spPr>
            <a:xfrm flipV="1">
              <a:off x="3923461" y="17212069"/>
              <a:ext cx="0" cy="356669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4031290" y="17869050"/>
              <a:ext cx="14791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68020">
                <a:lnSpc>
                  <a:spcPct val="150000"/>
                </a:lnSpc>
                <a:defRPr/>
              </a:pPr>
              <a:r>
                <a:rPr lang="en-US" altLang="zh-CN" sz="117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117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系列</a:t>
              </a:r>
              <a:r>
                <a:rPr lang="en-US" altLang="zh-CN" sz="117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NVR</a:t>
              </a:r>
              <a:r>
                <a:rPr lang="zh-CN" altLang="en-US" sz="117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（推荐）</a:t>
              </a:r>
              <a:endParaRPr lang="zh-CN" altLang="zh-CN" sz="117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76919" y="18553847"/>
              <a:ext cx="698484" cy="668116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573579" y="18553847"/>
              <a:ext cx="698484" cy="668116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05538" y="18553847"/>
              <a:ext cx="698484" cy="668116"/>
            </a:xfrm>
            <a:prstGeom prst="rect">
              <a:avLst/>
            </a:prstGeom>
          </p:spPr>
        </p:pic>
        <p:sp>
          <p:nvSpPr>
            <p:cNvPr id="24" name="圆角矩形 23"/>
            <p:cNvSpPr/>
            <p:nvPr/>
          </p:nvSpPr>
          <p:spPr>
            <a:xfrm>
              <a:off x="3068927" y="16878168"/>
              <a:ext cx="1817129" cy="389427"/>
            </a:xfrm>
            <a:prstGeom prst="roundRect">
              <a:avLst/>
            </a:prstGeom>
            <a:solidFill>
              <a:srgbClr val="778495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68020">
                <a:defRPr/>
              </a:pPr>
              <a:r>
                <a:rPr lang="zh-CN" altLang="en-US" sz="117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</a:t>
              </a:r>
              <a:endParaRPr lang="en-US" altLang="zh-CN" sz="117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305199" y="19204071"/>
              <a:ext cx="857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68020">
                <a:defRPr/>
              </a:pPr>
              <a:r>
                <a:rPr lang="zh-CN" altLang="en-US" sz="117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安消智能摄像机</a:t>
              </a:r>
              <a:endParaRPr lang="zh-CN" altLang="zh-CN" sz="117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473904" y="19204071"/>
              <a:ext cx="857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68020">
                <a:defRPr/>
              </a:pPr>
              <a:r>
                <a:rPr lang="zh-CN" altLang="en-US" sz="117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安消智能摄像机</a:t>
              </a:r>
              <a:endParaRPr lang="zh-CN" altLang="zh-CN" sz="117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636584" y="19204071"/>
              <a:ext cx="85783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68020">
                <a:defRPr/>
              </a:pPr>
              <a:r>
                <a:rPr lang="zh-CN" altLang="en-US" sz="117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安消智能摄像机</a:t>
              </a:r>
              <a:endParaRPr lang="zh-CN" altLang="zh-CN" sz="117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t="9373" r="25131" b="12031"/>
          <a:stretch>
            <a:fillRect/>
          </a:stretch>
        </p:blipFill>
        <p:spPr>
          <a:xfrm>
            <a:off x="7659193" y="5254089"/>
            <a:ext cx="666096" cy="601635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>
            <a:off x="8538293" y="5533734"/>
            <a:ext cx="132331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542207" y="5876098"/>
            <a:ext cx="971365" cy="41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68020">
              <a:defRPr/>
            </a:pPr>
            <a:r>
              <a:rPr lang="zh-CN" altLang="en-US" sz="107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安消智能摄像机</a:t>
            </a:r>
            <a:endParaRPr lang="zh-CN" altLang="zh-CN" sz="1070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400397" y="5281046"/>
            <a:ext cx="1484633" cy="23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68020">
              <a:defRPr/>
            </a:pPr>
            <a:r>
              <a:rPr lang="zh-CN" altLang="en-US" sz="97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检测电瓶车：常闭信号</a:t>
            </a:r>
            <a:endParaRPr lang="zh-CN" altLang="zh-CN" sz="975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8538293" y="5626541"/>
            <a:ext cx="132331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400397" y="5644481"/>
            <a:ext cx="1484633" cy="23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68020">
              <a:defRPr/>
            </a:pPr>
            <a:r>
              <a:rPr lang="zh-CN" altLang="en-US" sz="975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未检测电瓶车：无信号</a:t>
            </a:r>
            <a:endParaRPr lang="zh-CN" altLang="zh-CN" sz="975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949232" y="5197740"/>
            <a:ext cx="1140793" cy="1082107"/>
            <a:chOff x="8948753" y="18795842"/>
            <a:chExt cx="1170826" cy="1110595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01267" y="18795842"/>
              <a:ext cx="692813" cy="799758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4054" y="19080716"/>
              <a:ext cx="198684" cy="201215"/>
            </a:xfrm>
            <a:prstGeom prst="rect">
              <a:avLst/>
            </a:prstGeom>
          </p:spPr>
        </p:pic>
        <p:grpSp>
          <p:nvGrpSpPr>
            <p:cNvPr id="38" name="组合 37"/>
            <p:cNvGrpSpPr/>
            <p:nvPr/>
          </p:nvGrpSpPr>
          <p:grpSpPr>
            <a:xfrm flipV="1">
              <a:off x="9077434" y="19126892"/>
              <a:ext cx="730352" cy="117285"/>
              <a:chOff x="8700376" y="18352500"/>
              <a:chExt cx="1004082" cy="201240"/>
            </a:xfrm>
          </p:grpSpPr>
          <p:cxnSp>
            <p:nvCxnSpPr>
              <p:cNvPr id="40" name="直接连接符 39"/>
              <p:cNvCxnSpPr>
                <a:stCxn id="37" idx="0"/>
                <a:endCxn id="36" idx="3"/>
              </p:cNvCxnSpPr>
              <p:nvPr/>
            </p:nvCxnSpPr>
            <p:spPr>
              <a:xfrm>
                <a:off x="8700381" y="18352500"/>
                <a:ext cx="1004076" cy="1150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>
                <a:stCxn id="36" idx="3"/>
                <a:endCxn id="37" idx="2"/>
              </p:cNvCxnSpPr>
              <p:nvPr/>
            </p:nvCxnSpPr>
            <p:spPr>
              <a:xfrm flipH="1">
                <a:off x="8700384" y="18467505"/>
                <a:ext cx="1004077" cy="8621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矩形 38"/>
            <p:cNvSpPr/>
            <p:nvPr/>
          </p:nvSpPr>
          <p:spPr>
            <a:xfrm>
              <a:off x="8948753" y="19560188"/>
              <a:ext cx="1170826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68020">
                <a:lnSpc>
                  <a:spcPct val="150000"/>
                </a:lnSpc>
                <a:defRPr/>
              </a:pPr>
              <a:r>
                <a:rPr lang="zh-CN" altLang="en-US" sz="107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电梯内开门键</a:t>
              </a:r>
              <a:endParaRPr lang="zh-CN" altLang="zh-CN" sz="107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98295" y="3884930"/>
            <a:ext cx="26746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2932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dist">
              <a:defRPr/>
            </a:pPr>
            <a:r>
              <a:rPr lang="zh-CN" altLang="en-US" sz="3200" b="1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ea typeface="微软雅黑" panose="020B0503020204020204" pitchFamily="34" charset="-122"/>
                <a:sym typeface="Arial" panose="020B0604020202020204" pitchFamily="34" charset="0"/>
              </a:rPr>
              <a:t>业务运营模式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14915" y="2616652"/>
            <a:ext cx="4577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marR="0" lvl="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 kumimoji="0" sz="2000" b="0" i="0" u="none" strike="noStrike" cap="none" spc="0" normalizeH="0" baseline="0">
                <a:ln>
                  <a:noFill/>
                </a:ln>
                <a:solidFill>
                  <a:srgbClr val="1E2A36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E2A36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专代客户运营模式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E2A36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400" dirty="0"/>
              <a:t>客户关注的问题</a:t>
            </a:r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2007870" y="2677160"/>
            <a:ext cx="18548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2932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en-US" altLang="zh-CN" sz="8800" b="1" dirty="0">
                <a:solidFill>
                  <a:srgbClr val="2162C7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方正汉真广标简体" panose="02000000000000000000" charset="-122"/>
                <a:ea typeface="方正汉真广标简体" panose="02000000000000000000" charset="-122"/>
                <a:sym typeface="Arial" panose="020B0604020202020204" pitchFamily="34" charset="0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5345" y="1430580"/>
            <a:ext cx="4963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出售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一般情况下设备价格会高出两倍，包三年包括服务费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（一般使用使用场景：工厂、企业，免费为员工提供）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09797" y="1374736"/>
            <a:ext cx="49665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镇、街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县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市级项目运作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通过住建、社区、区政府、市政府等相关渠道，主打安消融合概念，地区政府、消防或公安牵头进行推广，运营商负责建设、运营、维保。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08" y="279191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电瓶车充电桩运营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820368" y="99201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经销商模式（客户铺货）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75345" y="1405770"/>
            <a:ext cx="5133604" cy="12499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5345" y="3527378"/>
            <a:ext cx="10901013" cy="3203360"/>
          </a:xfrm>
          <a:prstGeom prst="roundRect">
            <a:avLst>
              <a:gd name="adj" fmla="val 9902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5346" y="3559218"/>
            <a:ext cx="10787892" cy="429348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运营商直接投放模式（适合零散小区及项目应用级别的运营）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运营商免费提供设备投放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充电收入与甲方利润分成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甲方包电费，收入毛利物业与专代按比例分润；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充电收入与甲方按比例均分，甲方承担电费；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甲方收取场地费，专代自负盈亏；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甲方向住户收取场地管理费（包月），充电桩仅开放给包月住户使用；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免费建设，按年收取服务费模式，充电收益由甲方获得；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合作客户共同运营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总代、二代模式  （适合区县、城市级运营）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总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代免费提供设备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二级代理寻找小区物业（最终用户），提供运营服务支撑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专代与合作客户按比例分成运营利润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42613" y="3054036"/>
            <a:ext cx="662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运营投放模式（前期投资，通过卖卡充值不断增加投放规模）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409797" y="1405770"/>
            <a:ext cx="4966562" cy="15386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09796" y="1007929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项目化运作（“禁、疏、管”一体化管理形成闭环）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0035" y="1058064"/>
            <a:ext cx="7577214" cy="81945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收益按照每台电动车每次充电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元（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0.25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小时*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小时） ；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市场上符合新国标的电动车，电池电压不高于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48V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，普遍电池容量为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26AH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，即充电需消耗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1.2kWH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度电）；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物业提供的电费成本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度；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9101" y="2585929"/>
            <a:ext cx="4653072" cy="203132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电量消耗：每台电动车每次充电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小时，消耗电量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电费收入：每次充电收入平均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单次充电毛利：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-0.8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度*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=1.04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毛利率：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52%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每台充电桩每日平均充电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台电动自行车；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每台充电桩一天的毛利为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台*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1.04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=6.24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每台充电桩每年毛利为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6.24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天*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365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2277.6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24"/>
          <p:cNvGrpSpPr/>
          <p:nvPr/>
        </p:nvGrpSpPr>
        <p:grpSpPr>
          <a:xfrm>
            <a:off x="1661990" y="2129307"/>
            <a:ext cx="338517" cy="332070"/>
            <a:chOff x="6786562" y="796925"/>
            <a:chExt cx="500063" cy="490538"/>
          </a:xfrm>
          <a:solidFill>
            <a:srgbClr val="E62A2A"/>
          </a:solidFill>
        </p:grpSpPr>
        <p:sp>
          <p:nvSpPr>
            <p:cNvPr id="5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 29"/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 30"/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998358" y="21085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单台充电桩毛利收入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27654" y="4840912"/>
            <a:ext cx="1348586" cy="36933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24"/>
          <p:cNvGrpSpPr/>
          <p:nvPr/>
        </p:nvGrpSpPr>
        <p:grpSpPr>
          <a:xfrm>
            <a:off x="7746822" y="4386507"/>
            <a:ext cx="338517" cy="332070"/>
            <a:chOff x="6786562" y="796925"/>
            <a:chExt cx="500063" cy="490538"/>
          </a:xfrm>
          <a:solidFill>
            <a:srgbClr val="E62A2A"/>
          </a:solidFill>
        </p:grpSpPr>
        <p:sp>
          <p:nvSpPr>
            <p:cNvPr id="13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 29"/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30"/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169988" y="43762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运营成本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276169" y="2761591"/>
            <a:ext cx="1817883" cy="646331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每台一次性投入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1800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（硬件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辅材平均）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24"/>
          <p:cNvGrpSpPr/>
          <p:nvPr/>
        </p:nvGrpSpPr>
        <p:grpSpPr>
          <a:xfrm>
            <a:off x="7583193" y="2363508"/>
            <a:ext cx="338517" cy="332070"/>
            <a:chOff x="6786562" y="796925"/>
            <a:chExt cx="500063" cy="490538"/>
          </a:xfrm>
          <a:solidFill>
            <a:srgbClr val="E62A2A"/>
          </a:solidFill>
        </p:grpSpPr>
        <p:sp>
          <p:nvSpPr>
            <p:cNvPr id="20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 29"/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 30"/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62" tIns="34281" rIns="68562" bIns="34281" numCol="1" anchor="t" anchorCtr="0" compatLnSpc="1"/>
            <a:lstStyle/>
            <a:p>
              <a:pPr defTabSz="685800"/>
              <a:endParaRPr lang="id-ID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919561" y="23427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施工成本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195044" y="5098016"/>
            <a:ext cx="4653072" cy="138499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第一年净利润收入：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355520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2277.6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台*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-100000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投入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即可收回全部成本，第二年开始躺着赚钱！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随着运营时间延长，运营效率提升，目前最快收回运营成本的合作伙伴仅耗时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就收回了全部投入；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02558" y="6489037"/>
            <a:ext cx="543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投放两年后均为净利润，投放越多，收益越高！</a:t>
            </a:r>
          </a:p>
        </p:txBody>
      </p:sp>
      <p:sp>
        <p:nvSpPr>
          <p:cNvPr id="28" name="下箭头 27"/>
          <p:cNvSpPr/>
          <p:nvPr/>
        </p:nvSpPr>
        <p:spPr>
          <a:xfrm>
            <a:off x="8298128" y="3510248"/>
            <a:ext cx="283077" cy="69363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581205" y="371873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加上</a:t>
            </a:r>
          </a:p>
        </p:txBody>
      </p:sp>
      <p:sp>
        <p:nvSpPr>
          <p:cNvPr id="30" name="下箭头 29"/>
          <p:cNvSpPr/>
          <p:nvPr/>
        </p:nvSpPr>
        <p:spPr>
          <a:xfrm rot="4163723">
            <a:off x="6633673" y="4657690"/>
            <a:ext cx="322921" cy="1676310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90308" y="27919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智能充电桩运营毛利分析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024118" y="2612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额外投入</a:t>
            </a:r>
          </a:p>
        </p:txBody>
      </p:sp>
      <p:sp>
        <p:nvSpPr>
          <p:cNvPr id="33" name="下箭头 32"/>
          <p:cNvSpPr/>
          <p:nvPr/>
        </p:nvSpPr>
        <p:spPr>
          <a:xfrm rot="16200000">
            <a:off x="6452099" y="2429591"/>
            <a:ext cx="283077" cy="127167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365690" y="5425169"/>
            <a:ext cx="332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假设您的运营情况是：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投放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台充电桩（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个小区左右）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每年在精细化运营上投入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271265" y="2164459"/>
            <a:ext cx="2680782" cy="1723549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b="0" dirty="0"/>
              <a:t>如果充电桩的收入达到</a:t>
            </a:r>
            <a:r>
              <a:rPr lang="en-US" altLang="zh-CN" b="0" dirty="0"/>
              <a:t>12</a:t>
            </a:r>
            <a:r>
              <a:rPr lang="zh-CN" altLang="en-US" b="0" dirty="0"/>
              <a:t>元</a:t>
            </a:r>
            <a:r>
              <a:rPr lang="en-US" altLang="zh-CN" b="0" dirty="0"/>
              <a:t>/</a:t>
            </a:r>
            <a:r>
              <a:rPr lang="zh-CN" altLang="en-US" b="0" dirty="0"/>
              <a:t>天</a:t>
            </a:r>
            <a:r>
              <a:rPr lang="en-US" altLang="zh-CN" b="0" dirty="0"/>
              <a:t>/</a:t>
            </a:r>
            <a:r>
              <a:rPr lang="zh-CN" altLang="en-US" b="0" dirty="0"/>
              <a:t>桩，一个桩回报周期是：</a:t>
            </a:r>
            <a:r>
              <a:rPr lang="en-US" altLang="zh-CN" sz="1400" dirty="0"/>
              <a:t>9</a:t>
            </a:r>
            <a:r>
              <a:rPr lang="zh-CN" altLang="en-US" sz="1400" dirty="0"/>
              <a:t>个月</a:t>
            </a:r>
            <a:endParaRPr lang="en-US" altLang="zh-CN" dirty="0"/>
          </a:p>
          <a:p>
            <a:pPr>
              <a:lnSpc>
                <a:spcPct val="100000"/>
              </a:lnSpc>
            </a:pPr>
            <a:br>
              <a:rPr lang="en-US" altLang="zh-CN" b="0" dirty="0"/>
            </a:br>
            <a:r>
              <a:rPr lang="zh-CN" altLang="en-US" b="0" dirty="0"/>
              <a:t>如果充电桩的收入达到</a:t>
            </a:r>
            <a:r>
              <a:rPr lang="en-US" altLang="zh-CN" b="0" dirty="0"/>
              <a:t>15</a:t>
            </a:r>
            <a:r>
              <a:rPr lang="zh-CN" altLang="en-US" b="0" dirty="0"/>
              <a:t>元</a:t>
            </a:r>
            <a:r>
              <a:rPr lang="en-US" altLang="zh-CN" b="0" dirty="0"/>
              <a:t>/</a:t>
            </a:r>
            <a:r>
              <a:rPr lang="zh-CN" altLang="en-US" b="0" dirty="0"/>
              <a:t>天</a:t>
            </a:r>
            <a:r>
              <a:rPr lang="en-US" altLang="zh-CN" b="0" dirty="0"/>
              <a:t>/</a:t>
            </a:r>
            <a:r>
              <a:rPr lang="zh-CN" altLang="en-US" b="0" dirty="0"/>
              <a:t>桩，则：回报周期如上计算：</a:t>
            </a:r>
            <a:r>
              <a:rPr lang="zh-CN" altLang="en-US" sz="1600" dirty="0"/>
              <a:t>约</a:t>
            </a:r>
            <a:r>
              <a:rPr lang="en-US" altLang="zh-CN" sz="1600" dirty="0"/>
              <a:t>7</a:t>
            </a:r>
            <a:r>
              <a:rPr lang="zh-CN" altLang="en-US" sz="1600" dirty="0"/>
              <a:t>个月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b="0" dirty="0"/>
          </a:p>
          <a:p>
            <a:pPr>
              <a:lnSpc>
                <a:spcPct val="100000"/>
              </a:lnSpc>
            </a:pPr>
            <a:r>
              <a:rPr lang="zh-CN" altLang="en-US" b="0" dirty="0"/>
              <a:t>如果充电桩的收入达到</a:t>
            </a:r>
            <a:r>
              <a:rPr lang="en-US" altLang="zh-CN" b="0" dirty="0"/>
              <a:t>18</a:t>
            </a:r>
            <a:r>
              <a:rPr lang="zh-CN" altLang="en-US" b="0" dirty="0"/>
              <a:t>元</a:t>
            </a:r>
            <a:r>
              <a:rPr lang="en-US" altLang="zh-CN" b="0" dirty="0"/>
              <a:t>/</a:t>
            </a:r>
            <a:r>
              <a:rPr lang="zh-CN" altLang="en-US" b="0" dirty="0"/>
              <a:t>天</a:t>
            </a:r>
            <a:r>
              <a:rPr lang="en-US" altLang="zh-CN" b="0" dirty="0"/>
              <a:t>/</a:t>
            </a:r>
            <a:r>
              <a:rPr lang="zh-CN" altLang="en-US" b="0" dirty="0"/>
              <a:t>桩，则：回报周期如上计算，</a:t>
            </a:r>
            <a:r>
              <a:rPr lang="zh-CN" altLang="en-US" sz="1600" dirty="0"/>
              <a:t>约</a:t>
            </a:r>
            <a:r>
              <a:rPr lang="en-US" altLang="zh-CN" sz="1600" dirty="0"/>
              <a:t>5</a:t>
            </a:r>
            <a:r>
              <a:rPr lang="zh-CN" altLang="en-US" sz="1600" dirty="0"/>
              <a:t>个月</a:t>
            </a:r>
            <a:r>
              <a:rPr lang="zh-CN" altLang="en-US" b="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91" y="904773"/>
            <a:ext cx="1897716" cy="41099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58" y="904773"/>
            <a:ext cx="1897717" cy="41099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25" y="904773"/>
            <a:ext cx="1897716" cy="41099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8427" y="160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76614" y="1668101"/>
            <a:ext cx="4218248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客户名下运营维护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台鲸哩充电桩设备，其中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台为代维护（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收费），实际产生收益的有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目前一个月平均收益为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左右，平均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每台设备每月收入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176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客户为鲸哩传统经销商，拥有较多，物业客户，近期受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5·10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成都电动车进电梯火灾事件及福建物业协会相关发文影响，电瓶车充电桩需求大量增加，客户将逐步加大充电桩运营业务的投入力度。</a:t>
            </a:r>
          </a:p>
        </p:txBody>
      </p:sp>
      <p:sp>
        <p:nvSpPr>
          <p:cNvPr id="9" name="矩形 8"/>
          <p:cNvSpPr/>
          <p:nvPr/>
        </p:nvSpPr>
        <p:spPr>
          <a:xfrm>
            <a:off x="7275157" y="1726668"/>
            <a:ext cx="1897717" cy="53561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142163" y="258442"/>
            <a:ext cx="2163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客户代维护项目，无运营收入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434" y="5139069"/>
            <a:ext cx="4974075" cy="158762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0308" y="27919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福建省某客户运营案例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0776" y="1680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更多案例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45841" y="3323758"/>
            <a:ext cx="1849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福建泉州某小区地下停车场充电桩案例</a:t>
            </a:r>
          </a:p>
        </p:txBody>
      </p:sp>
      <p:pic>
        <p:nvPicPr>
          <p:cNvPr id="5" name="图片 4" descr="D:\2022-Zliyuan工作文件\Z-设计\WENHUI\鲸哩产品图片\产品图片\实物展示\0918 - 3.jpg0918 -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65076" y="3910252"/>
            <a:ext cx="1431290" cy="197826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65297" y="6076045"/>
            <a:ext cx="1967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漳州某单位充电桩案例</a:t>
            </a:r>
          </a:p>
        </p:txBody>
      </p:sp>
      <p:pic>
        <p:nvPicPr>
          <p:cNvPr id="7" name="浙江绍兴充电桩案例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2565" y="1096362"/>
            <a:ext cx="3037749" cy="21633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53407" y="3441954"/>
            <a:ext cx="210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绍兴越城区充电桩案例</a:t>
            </a:r>
          </a:p>
        </p:txBody>
      </p:sp>
      <p:pic>
        <p:nvPicPr>
          <p:cNvPr id="9" name="图片 8" descr="D:\2022-Zliyuan工作文件\Z-设计\WENHUI\鲸哩产品图片\产品图片\实物展示\0918 - 4.jpg0918 -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873977" y="4268196"/>
            <a:ext cx="1869857" cy="12623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30825" y="6076045"/>
            <a:ext cx="21561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温州某医院充电桩案例</a:t>
            </a:r>
          </a:p>
        </p:txBody>
      </p:sp>
      <p:pic>
        <p:nvPicPr>
          <p:cNvPr id="11" name="图片 10" descr="D:\2022-Zliyuan工作文件\Z-设计\WENHUI\鲸哩产品图片\图片处理\1001-1.jpg1001-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9139" y="3928973"/>
            <a:ext cx="2534061" cy="18999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82765" y="6069790"/>
            <a:ext cx="200881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湖北某单位充电桩案例</a:t>
            </a:r>
          </a:p>
        </p:txBody>
      </p:sp>
      <p:pic>
        <p:nvPicPr>
          <p:cNvPr id="13" name="图片 12" descr="D:\2022-Zliyuan工作文件\Z-设计\WENHUI\鲸哩产品图片\图片处理\1001-3.jpg1001-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752862" y="3900011"/>
            <a:ext cx="2637155" cy="197826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067988" y="6145293"/>
            <a:ext cx="3733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商丘某小区电动车集中停放点建设案例</a:t>
            </a:r>
          </a:p>
        </p:txBody>
      </p:sp>
      <p:pic>
        <p:nvPicPr>
          <p:cNvPr id="15" name="图片 14" descr="D:\2022-Zliyuan工作文件\Z-设计\WENHUI\鲸哩产品图片\PPT配图\未标题-6.jpg未标题-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873977" y="1540439"/>
            <a:ext cx="1877101" cy="13265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947018" y="3403653"/>
            <a:ext cx="1637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宜春某小区地上停车场充电桩案例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296463" y="3495987"/>
            <a:ext cx="1902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云南充电桩建设案例</a:t>
            </a:r>
          </a:p>
        </p:txBody>
      </p:sp>
      <p:pic>
        <p:nvPicPr>
          <p:cNvPr id="20" name="图片 19" descr="z-1"/>
          <p:cNvPicPr>
            <a:picLocks noChangeAspect="1"/>
          </p:cNvPicPr>
          <p:nvPr/>
        </p:nvPicPr>
        <p:blipFill>
          <a:blip r:embed="rId10"/>
          <a:srcRect r="17614"/>
          <a:stretch>
            <a:fillRect/>
          </a:stretch>
        </p:blipFill>
        <p:spPr>
          <a:xfrm>
            <a:off x="726440" y="1076325"/>
            <a:ext cx="2521585" cy="2163445"/>
          </a:xfrm>
          <a:prstGeom prst="rect">
            <a:avLst/>
          </a:prstGeom>
        </p:spPr>
      </p:pic>
      <p:pic>
        <p:nvPicPr>
          <p:cNvPr id="21" name="图片 20" descr="未标题-5"/>
          <p:cNvPicPr>
            <a:picLocks noChangeAspect="1"/>
          </p:cNvPicPr>
          <p:nvPr/>
        </p:nvPicPr>
        <p:blipFill>
          <a:blip r:embed="rId11"/>
          <a:srcRect r="31366"/>
          <a:stretch>
            <a:fillRect/>
          </a:stretch>
        </p:blipFill>
        <p:spPr>
          <a:xfrm>
            <a:off x="3502660" y="1076325"/>
            <a:ext cx="3190240" cy="2336800"/>
          </a:xfrm>
          <a:prstGeom prst="rect">
            <a:avLst/>
          </a:prstGeom>
        </p:spPr>
      </p:pic>
      <p:pic>
        <p:nvPicPr>
          <p:cNvPr id="22" name="图片 21" descr="0918 -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1915" y="1179195"/>
            <a:ext cx="2491740" cy="1687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45207" y="2657846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2932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schemeClr val="tx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谢谢观看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93798" y="3730808"/>
            <a:ext cx="1857468" cy="523220"/>
            <a:chOff x="5167266" y="4113907"/>
            <a:chExt cx="1857468" cy="523220"/>
          </a:xfrm>
        </p:grpSpPr>
        <p:sp>
          <p:nvSpPr>
            <p:cNvPr id="5" name="圆角矩形 4"/>
            <p:cNvSpPr/>
            <p:nvPr/>
          </p:nvSpPr>
          <p:spPr>
            <a:xfrm>
              <a:off x="5167266" y="4147256"/>
              <a:ext cx="1857468" cy="462304"/>
            </a:xfrm>
            <a:prstGeom prst="roundRect">
              <a:avLst>
                <a:gd name="adj" fmla="val 50000"/>
              </a:avLst>
            </a:prstGeom>
            <a:solidFill>
              <a:srgbClr val="216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44928" y="4113907"/>
              <a:ext cx="1585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2022·Q4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2007870" y="3930015"/>
            <a:ext cx="1854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2932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dist">
              <a:defRPr/>
            </a:pPr>
            <a:r>
              <a:rPr lang="zh-CN" altLang="en-US" sz="3200" b="1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市场背景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414916" y="2616652"/>
            <a:ext cx="4383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marR="0" lvl="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 kumimoji="0" sz="2000" b="0" i="0" u="none" strike="noStrike" cap="none" spc="0" normalizeH="0" baseline="0">
                <a:ln>
                  <a:noFill/>
                </a:ln>
                <a:solidFill>
                  <a:srgbClr val="1E2A36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E2A36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微软雅黑" panose="020B0503020204020204" pitchFamily="34" charset="-122"/>
              </a:rPr>
              <a:t>消费者需求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400" dirty="0">
                <a:latin typeface="微软雅黑" panose="020B0503020204020204" pitchFamily="34" charset="-122"/>
              </a:rPr>
              <a:t>管理者需求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E2A36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微软雅黑" panose="020B0503020204020204" pitchFamily="34" charset="-122"/>
              </a:rPr>
              <a:t>建设机遇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1E2A36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81275" y="2520315"/>
            <a:ext cx="784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07870" y="2677160"/>
            <a:ext cx="18548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2932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en-US" altLang="zh-CN" sz="8800" b="1" dirty="0">
                <a:solidFill>
                  <a:srgbClr val="2162C7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方正汉真广标简体" panose="02000000000000000000" charset="-122"/>
                <a:ea typeface="方正汉真广标简体" panose="02000000000000000000" charset="-122"/>
                <a:sym typeface="Arial" panose="020B0604020202020204" pitchFamily="34" charset="0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电动车飞线充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81" y="2295353"/>
            <a:ext cx="2503496" cy="1666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等腰三角形 2"/>
          <p:cNvSpPr/>
          <p:nvPr/>
        </p:nvSpPr>
        <p:spPr bwMode="auto">
          <a:xfrm rot="4903943">
            <a:off x="6153515" y="1404541"/>
            <a:ext cx="1791552" cy="2117626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rgbClr val="0070C0"/>
          </a:solidFill>
          <a:ln w="28575">
            <a:solidFill>
              <a:srgbClr val="F8F8F8"/>
            </a:solidFill>
          </a:ln>
        </p:spPr>
        <p:txBody>
          <a:bodyPr wrap="none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等腰三角形 2"/>
          <p:cNvSpPr/>
          <p:nvPr/>
        </p:nvSpPr>
        <p:spPr bwMode="auto">
          <a:xfrm rot="10352176">
            <a:off x="5140070" y="2616262"/>
            <a:ext cx="1830191" cy="2072920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rgbClr val="7F7F7F"/>
          </a:solidFill>
          <a:ln w="28575">
            <a:solidFill>
              <a:srgbClr val="F8F8F8"/>
            </a:solidFill>
          </a:ln>
        </p:spPr>
        <p:txBody>
          <a:bodyPr wrap="none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73"/>
          <p:cNvSpPr txBox="1"/>
          <p:nvPr/>
        </p:nvSpPr>
        <p:spPr>
          <a:xfrm>
            <a:off x="5303485" y="3227850"/>
            <a:ext cx="1503360" cy="737929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ym typeface="Arial" panose="020B0604020202020204" pitchFamily="34" charset="0"/>
              </a:rPr>
              <a:t>短途出行需求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zh-CN" altLang="en-US" sz="1400" dirty="0">
                <a:sym typeface="Arial" panose="020B0604020202020204" pitchFamily="34" charset="0"/>
              </a:rPr>
              <a:t>成为刚需</a:t>
            </a:r>
          </a:p>
        </p:txBody>
      </p:sp>
      <p:sp>
        <p:nvSpPr>
          <p:cNvPr id="7" name="等腰三角形 2"/>
          <p:cNvSpPr/>
          <p:nvPr/>
        </p:nvSpPr>
        <p:spPr bwMode="auto">
          <a:xfrm rot="16474575">
            <a:off x="4426565" y="1289204"/>
            <a:ext cx="1791552" cy="2117627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rgbClr val="DB2922"/>
          </a:solidFill>
          <a:ln w="28575">
            <a:solidFill>
              <a:srgbClr val="F8F8F8"/>
            </a:solidFill>
          </a:ln>
        </p:spPr>
        <p:txBody>
          <a:bodyPr wrap="none" anchor="ctr"/>
          <a:lstStyle/>
          <a:p>
            <a:pPr algn="ctr"/>
            <a:endParaRPr lang="zh-CN" altLang="en-US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75"/>
          <p:cNvSpPr txBox="1"/>
          <p:nvPr/>
        </p:nvSpPr>
        <p:spPr>
          <a:xfrm>
            <a:off x="6364867" y="2094389"/>
            <a:ext cx="1331826" cy="737929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ym typeface="Arial" panose="020B0604020202020204" pitchFamily="34" charset="0"/>
              </a:rPr>
              <a:t>火灾隐患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zh-CN" altLang="en-US" sz="1400" dirty="0">
                <a:sym typeface="Arial" panose="020B0604020202020204" pitchFamily="34" charset="0"/>
              </a:rPr>
              <a:t>仍普遍存在</a:t>
            </a:r>
          </a:p>
        </p:txBody>
      </p:sp>
      <p:sp>
        <p:nvSpPr>
          <p:cNvPr id="9" name="TextBox 76"/>
          <p:cNvSpPr txBox="1"/>
          <p:nvPr/>
        </p:nvSpPr>
        <p:spPr>
          <a:xfrm>
            <a:off x="8232885" y="667364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■ </a:t>
            </a:r>
            <a:r>
              <a:rPr lang="zh-CN" altLang="en-US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火灾隐患巨大</a:t>
            </a:r>
          </a:p>
        </p:txBody>
      </p:sp>
      <p:sp>
        <p:nvSpPr>
          <p:cNvPr id="10" name="TextBox 77"/>
          <p:cNvSpPr txBox="1"/>
          <p:nvPr/>
        </p:nvSpPr>
        <p:spPr>
          <a:xfrm>
            <a:off x="8012063" y="960929"/>
            <a:ext cx="3952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2021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年以来，全国发生电动自行车火灾事件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10030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起。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从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火灾场所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看，居民住宅、自建房和沿街门店是电动车火灾高发场所。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从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发生月份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看，电动车火灾随气温升高呈逐月上升的趋势明显，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月份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1215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起，比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月份增幅高达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56%</a:t>
            </a:r>
            <a:endParaRPr lang="zh-CN" altLang="en-US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78"/>
          <p:cNvSpPr txBox="1"/>
          <p:nvPr/>
        </p:nvSpPr>
        <p:spPr>
          <a:xfrm>
            <a:off x="2354507" y="1198570"/>
            <a:ext cx="1779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■ </a:t>
            </a:r>
            <a:r>
              <a:rPr lang="zh-CN" altLang="en-US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电动车保有量巨大</a:t>
            </a:r>
          </a:p>
        </p:txBody>
      </p:sp>
      <p:sp>
        <p:nvSpPr>
          <p:cNvPr id="12" name="TextBox 81"/>
          <p:cNvSpPr txBox="1"/>
          <p:nvPr/>
        </p:nvSpPr>
        <p:spPr>
          <a:xfrm>
            <a:off x="3426594" y="5056168"/>
            <a:ext cx="3396969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物流行业景气度上升、疫情影响下线上消费比例增加、提倡绿色出行等多重因素影响下，电动自行车出行已逐渐成为人们短途交通的首选，同时催生了对电动自行车充电的巨大需求。</a:t>
            </a:r>
            <a:endParaRPr lang="en-US" altLang="zh-CN" sz="12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保守估计每台车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个月充电消费平均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15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元计算，电动自行车充电市场规模超</a:t>
            </a: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500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！</a:t>
            </a:r>
          </a:p>
        </p:txBody>
      </p:sp>
      <p:pic>
        <p:nvPicPr>
          <p:cNvPr id="13" name="Picture 8" descr="https://gimg2.baidu.com/image_search/src=http%3A%2F%2Fn.sinaimg.cn%2Fsinacn10114%2F662%2Fw399h263%2F20181209%2Fa249-hpinryc8257720.jpg&amp;refer=http%3A%2F%2Fn.sinaimg.cn&amp;app=2002&amp;size=f9999,10000&amp;q=a80&amp;n=0&amp;g=0n&amp;fmt=jpeg?sec=1619167477&amp;t=519fae996c6b8c43d7d99325c8a94e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067" y="4709489"/>
            <a:ext cx="2462137" cy="1622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76"/>
          <p:cNvSpPr txBox="1"/>
          <p:nvPr/>
        </p:nvSpPr>
        <p:spPr>
          <a:xfrm>
            <a:off x="5043236" y="4748391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■ </a:t>
            </a:r>
            <a:r>
              <a:rPr lang="zh-CN" altLang="en-US" sz="1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充电需求旺盛</a:t>
            </a:r>
          </a:p>
        </p:txBody>
      </p:sp>
      <p:sp>
        <p:nvSpPr>
          <p:cNvPr id="15" name="TextBox 71"/>
          <p:cNvSpPr txBox="1"/>
          <p:nvPr/>
        </p:nvSpPr>
        <p:spPr>
          <a:xfrm>
            <a:off x="4795793" y="1983043"/>
            <a:ext cx="1334137" cy="737929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dirty="0">
                <a:sym typeface="Arial" panose="020B0604020202020204" pitchFamily="34" charset="0"/>
              </a:rPr>
              <a:t>电动自行车</a:t>
            </a:r>
            <a:endParaRPr lang="en-US" altLang="zh-CN" sz="1400" dirty="0">
              <a:sym typeface="Arial" panose="020B0604020202020204" pitchFamily="34" charset="0"/>
            </a:endParaRPr>
          </a:p>
          <a:p>
            <a:r>
              <a:rPr lang="zh-CN" altLang="en-US" sz="1400" dirty="0">
                <a:sym typeface="Arial" panose="020B0604020202020204" pitchFamily="34" charset="0"/>
              </a:rPr>
              <a:t>销量屡创新高</a:t>
            </a:r>
          </a:p>
        </p:txBody>
      </p:sp>
      <p:sp>
        <p:nvSpPr>
          <p:cNvPr id="16" name="TextBox 79"/>
          <p:cNvSpPr txBox="1"/>
          <p:nvPr/>
        </p:nvSpPr>
        <p:spPr>
          <a:xfrm>
            <a:off x="510140" y="1541524"/>
            <a:ext cx="361267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     据工信部数据显示，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2020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1-10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月，电动自行车完成产量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2548.0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万辆，同比增长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33.4%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10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月当月，电动自行车完成产量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249.9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万辆，同比增长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29.9%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。截至</a:t>
            </a:r>
            <a:r>
              <a:rPr lang="en-US" altLang="zh-CN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2019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年底，全国有超过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亿</a:t>
            </a:r>
            <a:r>
              <a:rPr lang="zh-CN" altLang="en-US" sz="1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台两轮电动车在道路上行驶。</a:t>
            </a:r>
          </a:p>
        </p:txBody>
      </p:sp>
      <p:pic>
        <p:nvPicPr>
          <p:cNvPr id="17" name="Picture 2" descr="http://res.nnnews.net/a/10001/202003/88e51e453be0eda98990cea781ad028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21" y="2826721"/>
            <a:ext cx="2469614" cy="1641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文本框 17"/>
          <p:cNvSpPr txBox="1"/>
          <p:nvPr/>
        </p:nvSpPr>
        <p:spPr>
          <a:xfrm>
            <a:off x="690308" y="27919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消费者需求分析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0308" y="27919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管理者需求分析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3698" y="5712792"/>
            <a:ext cx="5053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据统计，自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月至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月，全国共发生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起因电动车火灾引发人员伤亡的事故，共造成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人死亡，其中死亡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人以上火灾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起（较大火灾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起、重大火灾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起），火灾起数占比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72.7%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，亡人数量占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的电动车火灾是在充电时发生的。</a:t>
            </a:r>
          </a:p>
        </p:txBody>
      </p:sp>
      <p:sp>
        <p:nvSpPr>
          <p:cNvPr id="14" name="右箭头 13"/>
          <p:cNvSpPr/>
          <p:nvPr/>
        </p:nvSpPr>
        <p:spPr>
          <a:xfrm>
            <a:off x="5326955" y="3181381"/>
            <a:ext cx="633576" cy="59096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p9.itc.cn/q_70/images03/20201015/919b2d6949574334acb3f2720b8c481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2" y="993397"/>
            <a:ext cx="2346993" cy="131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6.itc.cn/q_70/images03/20201015/ea41b2d70d504887833edb46af798022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2" y="2597727"/>
            <a:ext cx="2346993" cy="131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p1.itc.cn/q_70/images03/20201015/8bb0d988feac46a1b7cdebc2ab05e978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22" y="4190413"/>
            <a:ext cx="2346993" cy="131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弧形箭头 14"/>
          <p:cNvSpPr/>
          <p:nvPr/>
        </p:nvSpPr>
        <p:spPr>
          <a:xfrm>
            <a:off x="3010532" y="2096396"/>
            <a:ext cx="483811" cy="845930"/>
          </a:xfrm>
          <a:prstGeom prst="curved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右弧形箭头 18"/>
          <p:cNvSpPr/>
          <p:nvPr/>
        </p:nvSpPr>
        <p:spPr>
          <a:xfrm>
            <a:off x="3010531" y="3683095"/>
            <a:ext cx="483811" cy="845930"/>
          </a:xfrm>
          <a:prstGeom prst="curved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51302" y="2311314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起火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51302" y="3900857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起火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56621" y="1356680"/>
            <a:ext cx="27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电动车电瓶过充起火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93402" y="2997474"/>
            <a:ext cx="214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产生大量的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浓烟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有毒气体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3186302" y="4468398"/>
            <a:ext cx="21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火焰中心温度超过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，烟气温度超过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937" y="682869"/>
            <a:ext cx="4979686" cy="423368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554796" y="3985744"/>
            <a:ext cx="1244759" cy="240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960531" y="5100459"/>
            <a:ext cx="59305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月底，应急管理部令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高层民用建筑消防安全管理规定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日起施行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。新规事关业主们的安全大事，七种违反禁止性规定的行为最高将被罚款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，其中就包含要求禁止电动自行车停放在楼道、门厅等重点防护场所中。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90308" y="27919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建设机遇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4" y="1190358"/>
            <a:ext cx="4464111" cy="312337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13" y="1190358"/>
            <a:ext cx="4932203" cy="25974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113" y="3264781"/>
            <a:ext cx="4932203" cy="9358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335" y="3964500"/>
            <a:ext cx="4196203" cy="265400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84" y="3409470"/>
            <a:ext cx="4464111" cy="322340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矩形 13"/>
          <p:cNvSpPr/>
          <p:nvPr/>
        </p:nvSpPr>
        <p:spPr>
          <a:xfrm>
            <a:off x="3478954" y="1703734"/>
            <a:ext cx="2086051" cy="39088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黑龙江省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25.13</a:t>
            </a: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15" name="矩形 14"/>
          <p:cNvSpPr/>
          <p:nvPr/>
        </p:nvSpPr>
        <p:spPr>
          <a:xfrm>
            <a:off x="3552640" y="4381342"/>
            <a:ext cx="1938679" cy="372552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广东省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9.38</a:t>
            </a: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16" name="矩形 15"/>
          <p:cNvSpPr/>
          <p:nvPr/>
        </p:nvSpPr>
        <p:spPr>
          <a:xfrm>
            <a:off x="10221539" y="1703734"/>
            <a:ext cx="1736665" cy="390883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江苏省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26.2</a:t>
            </a: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17" name="矩形 16"/>
          <p:cNvSpPr/>
          <p:nvPr/>
        </p:nvSpPr>
        <p:spPr>
          <a:xfrm>
            <a:off x="10221539" y="3377830"/>
            <a:ext cx="1736665" cy="400847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江西省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52.1</a:t>
            </a: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18" name="矩形 17"/>
          <p:cNvSpPr/>
          <p:nvPr/>
        </p:nvSpPr>
        <p:spPr>
          <a:xfrm>
            <a:off x="10221538" y="4954233"/>
            <a:ext cx="1736667" cy="416565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河南省</a:t>
            </a:r>
            <a:r>
              <a:rPr lang="en-US" altLang="zh-CN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31.7</a:t>
            </a: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  <p:sp>
        <p:nvSpPr>
          <p:cNvPr id="19" name="矩形 18"/>
          <p:cNvSpPr/>
          <p:nvPr/>
        </p:nvSpPr>
        <p:spPr>
          <a:xfrm>
            <a:off x="3701592" y="178252"/>
            <a:ext cx="478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老旧小区改造中重要的一环</a:t>
            </a:r>
          </a:p>
        </p:txBody>
      </p:sp>
      <p:sp>
        <p:nvSpPr>
          <p:cNvPr id="20" name="矩形 19"/>
          <p:cNvSpPr/>
          <p:nvPr/>
        </p:nvSpPr>
        <p:spPr>
          <a:xfrm>
            <a:off x="4272433" y="69385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电动车充电管理区域建设需求量大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07870" y="3930015"/>
            <a:ext cx="1854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2932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dist">
              <a:defRPr/>
            </a:pPr>
            <a:r>
              <a:rPr lang="zh-CN" altLang="en-US" sz="3200" b="1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ea typeface="微软雅黑" panose="020B0503020204020204" pitchFamily="34" charset="-122"/>
                <a:sym typeface="Arial" panose="020B0604020202020204" pitchFamily="34" charset="0"/>
              </a:rPr>
              <a:t>核心优势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24440" y="2320742"/>
            <a:ext cx="4577499" cy="145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marR="0" lvl="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 kumimoji="0" sz="2000" b="0" i="0" u="none" strike="noStrike" cap="none" spc="0" normalizeH="0" baseline="0">
                <a:ln>
                  <a:noFill/>
                </a:ln>
                <a:solidFill>
                  <a:srgbClr val="1E2A36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400" dirty="0"/>
              <a:t>充电桩产品功能</a:t>
            </a:r>
            <a:endParaRPr lang="en-US" altLang="zh-CN" sz="2400" dirty="0"/>
          </a:p>
          <a:p>
            <a:pPr>
              <a:lnSpc>
                <a:spcPct val="200000"/>
              </a:lnSpc>
              <a:defRPr/>
            </a:pPr>
            <a:r>
              <a:rPr lang="zh-CN" altLang="en-US" sz="2400" dirty="0"/>
              <a:t>多种类解决方案</a:t>
            </a:r>
            <a:endParaRPr lang="en-US" altLang="zh-CN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007870" y="2677160"/>
            <a:ext cx="185483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7200">
                <a:solidFill>
                  <a:srgbClr val="29323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en-US" altLang="zh-CN" sz="8800" b="1" dirty="0">
                <a:solidFill>
                  <a:srgbClr val="2162C7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方正汉真广标简体" panose="02000000000000000000" charset="-122"/>
                <a:ea typeface="方正汉真广标简体" panose="02000000000000000000" charset="-122"/>
                <a:sym typeface="Arial" panose="020B0604020202020204" pitchFamily="34" charset="0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D:\2022-Zliyuan工作文件\Z-设计\WENHUI\鲸哩产品图片\电动自行车充电桩 - 2.jpg电动自行车充电桩 -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33890" y="1939290"/>
            <a:ext cx="2320925" cy="232092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417851" y="5335692"/>
            <a:ext cx="2726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64754" y="3281707"/>
            <a:ext cx="856594" cy="284669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defTabSz="685800"/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应用价值</a:t>
            </a: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417859" y="3608275"/>
            <a:ext cx="2808403" cy="1577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/>
              <a:t>解决电瓶车无法上楼充电难题；</a:t>
            </a:r>
            <a:endParaRPr lang="en-US" altLang="zh-CN" sz="1000" dirty="0"/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/>
              <a:t>小区物业创收的良好途径；</a:t>
            </a:r>
            <a:endParaRPr lang="en-US" altLang="zh-CN" sz="1000" dirty="0"/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/>
              <a:t>规范电瓶车乱停乱放，避免乱拉电线、堵塞消防通道；</a:t>
            </a:r>
            <a:endParaRPr lang="en-US" altLang="zh-CN" sz="1000" dirty="0"/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/>
              <a:t>避免违规充电引起火灾，让业主能放心使用。</a:t>
            </a:r>
            <a:endParaRPr lang="en-US" altLang="zh-CN" sz="1000" dirty="0"/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000" dirty="0"/>
              <a:t>增加房地产卖点，</a:t>
            </a:r>
            <a:r>
              <a:rPr lang="zh-CN" altLang="en-US" sz="1000" dirty="0"/>
              <a:t>赢得业主认可</a:t>
            </a:r>
            <a:r>
              <a:rPr lang="zh-CN" altLang="zh-CN" sz="1000" dirty="0"/>
              <a:t>；</a:t>
            </a:r>
            <a:endParaRPr lang="en-US" altLang="zh-CN" sz="1000" dirty="0"/>
          </a:p>
        </p:txBody>
      </p:sp>
      <p:sp>
        <p:nvSpPr>
          <p:cNvPr id="12" name="燕尾形 11"/>
          <p:cNvSpPr/>
          <p:nvPr/>
        </p:nvSpPr>
        <p:spPr>
          <a:xfrm rot="5400000">
            <a:off x="316140" y="1588190"/>
            <a:ext cx="269960" cy="431936"/>
          </a:xfrm>
          <a:prstGeom prst="chevron">
            <a:avLst/>
          </a:prstGeom>
          <a:solidFill>
            <a:srgbClr val="E6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17851" y="3036781"/>
            <a:ext cx="2726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72328" y="1673838"/>
            <a:ext cx="856594" cy="284669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defTabSz="685800"/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</a:p>
        </p:txBody>
      </p: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691742" y="1999669"/>
            <a:ext cx="2357465" cy="96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68580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rgbClr val="333333"/>
                </a:solidFill>
                <a:sym typeface="微软雅黑" panose="020B0503020204020204" pitchFamily="34" charset="-122"/>
              </a:rPr>
              <a:t>       广泛应用于各类小区、楼宇、工厂、公司、学校、医院等场景的电动自行车充电场景中，解决电动自行车集中管理和安全充电需要。</a:t>
            </a:r>
          </a:p>
        </p:txBody>
      </p:sp>
      <p:sp>
        <p:nvSpPr>
          <p:cNvPr id="16" name="燕尾形 15"/>
          <p:cNvSpPr/>
          <p:nvPr/>
        </p:nvSpPr>
        <p:spPr>
          <a:xfrm rot="5400000">
            <a:off x="3290903" y="1592956"/>
            <a:ext cx="269960" cy="431936"/>
          </a:xfrm>
          <a:prstGeom prst="chevr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29241" y="5336036"/>
            <a:ext cx="2726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641851" y="1659235"/>
            <a:ext cx="856594" cy="284669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 defTabSz="685800"/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功能特性</a:t>
            </a: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3386970" y="1986744"/>
            <a:ext cx="3022565" cy="328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充满自停或充电时间到，</a:t>
            </a:r>
            <a:r>
              <a:rPr lang="zh-CN" altLang="en-US" sz="1000" b="1" dirty="0">
                <a:solidFill>
                  <a:srgbClr val="C00000"/>
                </a:solidFill>
                <a:sym typeface="Palatino"/>
              </a:rPr>
              <a:t>设备自动断电</a:t>
            </a: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，延长电池使用寿命；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当拔掉电动车插座后（无充电电池接入），插座自动断电，防止蹭电；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具有</a:t>
            </a:r>
            <a:r>
              <a:rPr lang="zh-CN" altLang="en-US" sz="1000" b="1" dirty="0">
                <a:solidFill>
                  <a:srgbClr val="C00000"/>
                </a:solidFill>
                <a:sym typeface="Palatino"/>
              </a:rPr>
              <a:t>断电记忆功能</a:t>
            </a: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，停电后在来电时可恢复到断电时的状态；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内置电流检测电路，过载、短路、漏电等充电</a:t>
            </a:r>
            <a:r>
              <a:rPr lang="zh-CN" altLang="en-US" sz="1000" b="1" dirty="0">
                <a:solidFill>
                  <a:srgbClr val="C00000"/>
                </a:solidFill>
                <a:sym typeface="Palatino"/>
              </a:rPr>
              <a:t>异常情况能自动断电</a:t>
            </a: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，保护人身安全；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收费标准可自由设置；</a:t>
            </a:r>
            <a:endParaRPr lang="en-US" altLang="zh-CN" sz="1000" dirty="0">
              <a:solidFill>
                <a:prstClr val="black"/>
              </a:solidFill>
              <a:sym typeface="Palatino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支持</a:t>
            </a:r>
            <a:r>
              <a:rPr lang="zh-CN" altLang="en-US" sz="1000" b="1" dirty="0">
                <a:solidFill>
                  <a:srgbClr val="C00000"/>
                </a:solidFill>
                <a:sym typeface="Palatino"/>
              </a:rPr>
              <a:t>远程充电</a:t>
            </a: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、</a:t>
            </a:r>
            <a:r>
              <a:rPr lang="zh-CN" altLang="en-US" sz="1000" b="1" dirty="0">
                <a:solidFill>
                  <a:srgbClr val="C00000"/>
                </a:solidFill>
                <a:sym typeface="Palatino"/>
              </a:rPr>
              <a:t>续费充电</a:t>
            </a: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等，方便用户使用；</a:t>
            </a:r>
            <a:endParaRPr lang="en-US" altLang="zh-CN" sz="1000" dirty="0">
              <a:solidFill>
                <a:prstClr val="black"/>
              </a:solidFill>
              <a:sym typeface="Palatino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移动</a:t>
            </a:r>
            <a:r>
              <a:rPr lang="zh-CN" altLang="en-US" sz="1000" b="1" dirty="0">
                <a:solidFill>
                  <a:srgbClr val="C00000"/>
                </a:solidFill>
                <a:sym typeface="Palatino"/>
              </a:rPr>
              <a:t>一键支付（微信、支付宝），</a:t>
            </a:r>
            <a:r>
              <a:rPr lang="en-US" altLang="zh-CN" sz="1000" dirty="0">
                <a:solidFill>
                  <a:prstClr val="black"/>
                </a:solidFill>
                <a:sym typeface="Palatino"/>
              </a:rPr>
              <a:t>IC</a:t>
            </a: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卡刷卡支付、投币支付（外接投币箱）进行充电；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000" dirty="0">
                <a:solidFill>
                  <a:prstClr val="black"/>
                </a:solidFill>
                <a:sym typeface="Palatino"/>
              </a:rPr>
              <a:t>用户手机查看充电信息，详细历史充电记录。</a:t>
            </a:r>
          </a:p>
        </p:txBody>
      </p:sp>
      <p:pic>
        <p:nvPicPr>
          <p:cNvPr id="20" name="图片 19" descr="D:\2022-Zliyuan工作文件\Z-设计\WENHUI\鲸哩产品图片\电动自行车充电桩 - 8.jpg电动自行车充电桩 - 8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767839" y="1762090"/>
            <a:ext cx="2773680" cy="2516011"/>
          </a:xfrm>
          <a:prstGeom prst="rect">
            <a:avLst/>
          </a:prstGeom>
        </p:spPr>
      </p:pic>
      <p:sp>
        <p:nvSpPr>
          <p:cNvPr id="21" name="燕尾形 20"/>
          <p:cNvSpPr/>
          <p:nvPr/>
        </p:nvSpPr>
        <p:spPr>
          <a:xfrm rot="5400000">
            <a:off x="315656" y="3205695"/>
            <a:ext cx="269960" cy="431936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srgbClr val="FFC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90308" y="279191"/>
            <a:ext cx="6696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充电桩专代业务主要产品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电动自行车充电桩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702377" y="4494471"/>
            <a:ext cx="2236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两路独立式充电桩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9450138" y="4949069"/>
            <a:ext cx="248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插座与充电桩本体集成，安装更便捷！</a:t>
            </a:r>
          </a:p>
        </p:txBody>
      </p:sp>
      <p:sp>
        <p:nvSpPr>
          <p:cNvPr id="2" name="矩形 1"/>
          <p:cNvSpPr/>
          <p:nvPr/>
        </p:nvSpPr>
        <p:spPr>
          <a:xfrm>
            <a:off x="6808871" y="4894958"/>
            <a:ext cx="22419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集中式充电桩</a:t>
            </a:r>
            <a:endParaRPr lang="en-US" altLang="zh-CN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图片 2" descr="D:\2022-Zliyuan工作文件\Z-设计\WENHUI\鲸哩产品图片\电动自行车充电桩 - 15.jpg电动自行车充电桩 -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561455" y="4194175"/>
            <a:ext cx="1389380" cy="612775"/>
          </a:xfrm>
          <a:prstGeom prst="rect">
            <a:avLst/>
          </a:prstGeom>
        </p:spPr>
      </p:pic>
      <p:pic>
        <p:nvPicPr>
          <p:cNvPr id="37" name="图片 36" descr="D:\2022-Zliyuan工作文件\Z-设计\WENHUI\鲸哩产品图片\电动自行车充电桩 - 14.jpg电动自行车充电桩 - 1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103232" y="3985757"/>
            <a:ext cx="841375" cy="821142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669172" y="5342734"/>
            <a:ext cx="2488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充电桩搭配插座使用，应对大场地需要！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68694" y="2261781"/>
          <a:ext cx="9822236" cy="361983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491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9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16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70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46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400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  <a:endParaRPr lang="zh-CN" sz="13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NP-C10-G(4G)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F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NP-C11-G(4G)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NP-C11-Y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NP-C12-G(4G)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Times New Roman" panose="02020603050405020304" pitchFamily="18" charset="0"/>
                        </a:rPr>
                        <a:t>NP-C02-G</a:t>
                      </a:r>
                      <a:r>
                        <a:rPr lang="zh-CN" altLang="en-US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Times New Roman" panose="02020603050405020304" pitchFamily="18" charset="0"/>
                        </a:rPr>
                        <a:t>（主机）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Times New Roman" panose="02020603050405020304" pitchFamily="18" charset="0"/>
                        </a:rPr>
                        <a:t>NP-C02-G</a:t>
                      </a:r>
                      <a:r>
                        <a:rPr lang="zh-CN" altLang="en-US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  <a:cs typeface="Times New Roman" panose="02020603050405020304" pitchFamily="18" charset="0"/>
                        </a:rPr>
                        <a:t>（从机）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推荐输入总电源线</a:t>
                      </a:r>
                      <a:endParaRPr lang="zh-CN" sz="13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BVR 10mm²</a:t>
                      </a: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（铜芯）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BVR 4mm²</a:t>
                      </a:r>
                      <a:r>
                        <a:rPr 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（铜芯）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BVR 6mm²</a:t>
                      </a:r>
                      <a:r>
                        <a:rPr lang="zh-CN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（铜芯）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BVR 4mm²</a:t>
                      </a:r>
                      <a:r>
                        <a:rPr lang="zh-CN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（铜芯）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设备输出路数</a:t>
                      </a:r>
                      <a:endParaRPr lang="zh-CN" sz="13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5</a:t>
                      </a: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路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10</a:t>
                      </a:r>
                      <a:r>
                        <a:rPr 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路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20</a:t>
                      </a:r>
                      <a:r>
                        <a:rPr lang="zh-CN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路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Times New Roman" panose="02020603050405020304" pitchFamily="18" charset="0"/>
                        </a:rPr>
                        <a:t>路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单通道输出电压</a:t>
                      </a:r>
                      <a:endParaRPr lang="zh-CN" sz="13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AC180V-250V/50-60HZ</a:t>
                      </a:r>
                      <a:r>
                        <a:rPr lang="zh-CN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同步输出</a:t>
                      </a:r>
                      <a:endParaRPr lang="zh-CN" sz="12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单通道输出电流</a:t>
                      </a:r>
                      <a:endParaRPr lang="zh-CN" sz="13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20A</a:t>
                      </a: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（可设置）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5A(</a:t>
                      </a:r>
                      <a:r>
                        <a:rPr 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可设置</a:t>
                      </a: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)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推荐输出电源线</a:t>
                      </a:r>
                      <a:endParaRPr lang="zh-CN" sz="13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单路≥</a:t>
                      </a: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BVR 4mm²</a:t>
                      </a: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（铜芯）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单路≥</a:t>
                      </a:r>
                      <a:r>
                        <a:rPr 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BVR 1.5mm²</a:t>
                      </a:r>
                      <a:r>
                        <a:rPr 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（铜芯）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Times New Roman" panose="02020603050405020304" pitchFamily="18" charset="0"/>
                        </a:rPr>
                        <a:t>插座集成于充电桩中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altLang="en-US" sz="13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最大负载功率</a:t>
                      </a:r>
                      <a:endParaRPr lang="zh-CN" sz="13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单路</a:t>
                      </a: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4KW</a:t>
                      </a: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，总计</a:t>
                      </a: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20KW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单路</a:t>
                      </a: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1KW</a:t>
                      </a: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，总计</a:t>
                      </a: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10KW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单路</a:t>
                      </a: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1KW</a:t>
                      </a: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，总计</a:t>
                      </a: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20KW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单路</a:t>
                      </a:r>
                      <a:r>
                        <a:rPr kumimoji="0" lang="en-US" altLang="zh-CN" sz="12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1KW</a:t>
                      </a:r>
                      <a:r>
                        <a:rPr kumimoji="0" lang="zh-CN" altLang="en-US" sz="12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，总计</a:t>
                      </a:r>
                      <a:r>
                        <a:rPr kumimoji="0" lang="en-US" altLang="zh-CN" sz="1200" b="0" i="0" u="none" strike="noStrike" kern="1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2KW</a:t>
                      </a:r>
                      <a:endParaRPr kumimoji="0" lang="zh-CN" altLang="zh-CN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单路</a:t>
                      </a:r>
                      <a:r>
                        <a:rPr kumimoji="0" lang="en-US" altLang="zh-CN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1KW</a:t>
                      </a:r>
                      <a:r>
                        <a:rPr kumimoji="0" lang="zh-CN" altLang="en-US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，总计</a:t>
                      </a:r>
                      <a:r>
                        <a:rPr kumimoji="0" lang="en-US" altLang="zh-CN" sz="12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+mn-cs"/>
                        </a:rPr>
                        <a:t>2KW</a:t>
                      </a:r>
                      <a:endParaRPr kumimoji="0" lang="zh-CN" altLang="zh-CN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无线通信</a:t>
                      </a:r>
                      <a:endParaRPr lang="zh-CN" sz="13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4G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4G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有线（网口）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4G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Times New Roman" panose="02020603050405020304" pitchFamily="18" charset="0"/>
                        </a:rPr>
                        <a:t>4G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Times New Roman" panose="02020603050405020304" pitchFamily="18" charset="0"/>
                        </a:rPr>
                        <a:t>Zigbee</a:t>
                      </a:r>
                      <a:r>
                        <a:rPr lang="zh-CN" altLang="en-US" sz="12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  <a:cs typeface="Times New Roman" panose="02020603050405020304" pitchFamily="18" charset="0"/>
                        </a:rPr>
                        <a:t>无线通讯与主机互联</a:t>
                      </a:r>
                      <a:endParaRPr lang="zh-CN" alt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支付方式</a:t>
                      </a:r>
                      <a:endParaRPr lang="zh-CN" sz="1300" b="0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0960" marR="6096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支付宝、微信、刷卡</a:t>
                      </a:r>
                      <a:r>
                        <a:rPr lang="zh-CN" altLang="en-US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，投币（可扩展）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51435" marR="51435" marT="0" marB="0" anchor="ctr"/>
                </a:tc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zh-CN" sz="12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支付宝、微信、刷卡</a:t>
                      </a:r>
                      <a:endParaRPr lang="zh-CN" sz="12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3" t="10504" r="21262" b="9160"/>
          <a:stretch>
            <a:fillRect/>
          </a:stretch>
        </p:blipFill>
        <p:spPr>
          <a:xfrm>
            <a:off x="5721608" y="1005400"/>
            <a:ext cx="1405958" cy="10590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9" t="17185" r="22318" b="16592"/>
          <a:stretch>
            <a:fillRect/>
          </a:stretch>
        </p:blipFill>
        <p:spPr>
          <a:xfrm>
            <a:off x="3829829" y="1090670"/>
            <a:ext cx="1335677" cy="891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2" t="17334" r="22318" b="17334"/>
          <a:stretch>
            <a:fillRect/>
          </a:stretch>
        </p:blipFill>
        <p:spPr>
          <a:xfrm>
            <a:off x="7608988" y="1070233"/>
            <a:ext cx="1354408" cy="8928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-13394" y="6560566"/>
            <a:ext cx="643798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路大功率主机适合大功率三轮车充电；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10/20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路主机适合电动自行车充电。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218367" y="2260040"/>
          <a:ext cx="1607820" cy="288000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07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>
                          <a:latin typeface="方正兰亭中黑_GBK" panose="02000000000000000000" pitchFamily="2" charset="-122"/>
                          <a:ea typeface="方正兰亭中黑_GBK" panose="02000000000000000000" pitchFamily="2" charset="-122"/>
                        </a:rPr>
                        <a:t>可选配件</a:t>
                      </a:r>
                      <a:endParaRPr lang="en-US" altLang="zh-CN" sz="1400" b="0" dirty="0">
                        <a:solidFill>
                          <a:schemeClr val="bg1"/>
                        </a:solidFill>
                        <a:latin typeface="方正兰亭中黑_GBK" panose="02000000000000000000" pitchFamily="2" charset="-122"/>
                        <a:ea typeface="方正兰亭中黑_GBK" panose="02000000000000000000" pitchFamily="2" charset="-122"/>
                      </a:endParaRPr>
                    </a:p>
                  </a:txBody>
                  <a:tcPr marL="72252" marR="7225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充电</a:t>
                      </a:r>
                      <a:r>
                        <a:rPr lang="zh-CN" altLang="en-US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桩</a:t>
                      </a:r>
                      <a:r>
                        <a:rPr lang="zh-CN" alt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插座</a:t>
                      </a:r>
                      <a:r>
                        <a:rPr lang="zh-CN" altLang="en-US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（</a:t>
                      </a:r>
                      <a:r>
                        <a:rPr lang="en-US" alt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10A</a:t>
                      </a:r>
                      <a:r>
                        <a:rPr lang="zh-CN" altLang="en-US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）</a:t>
                      </a:r>
                      <a:endParaRPr lang="en-US" altLang="zh-CN" sz="11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NP-C01</a:t>
                      </a:r>
                      <a:endParaRPr lang="zh-CN" altLang="zh-CN" sz="11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252" marR="7225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插座防水罩</a:t>
                      </a:r>
                      <a:endParaRPr lang="en-US" altLang="zh-CN" sz="11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NP-C02</a:t>
                      </a:r>
                      <a:endParaRPr lang="zh-CN" sz="11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252" marR="7225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充电</a:t>
                      </a:r>
                      <a:r>
                        <a:rPr lang="en-US" alt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IC</a:t>
                      </a:r>
                      <a:r>
                        <a:rPr 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卡</a:t>
                      </a:r>
                      <a:endParaRPr lang="en-US" altLang="zh-CN" sz="11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NP-C03</a:t>
                      </a:r>
                      <a:endParaRPr lang="zh-CN" sz="11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252" marR="7225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投币箱</a:t>
                      </a:r>
                      <a:endParaRPr lang="en-US" altLang="zh-CN" sz="11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</a:endParaRPr>
                    </a:p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100" b="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方正兰亭黑_GBK" panose="02000000000000000000" pitchFamily="2" charset="-122"/>
                          <a:ea typeface="方正兰亭黑_GBK" panose="02000000000000000000" pitchFamily="2" charset="-122"/>
                        </a:rPr>
                        <a:t>NP-C04</a:t>
                      </a:r>
                      <a:endParaRPr lang="zh-CN" altLang="en-US" sz="1100" b="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方正兰亭黑_GBK" panose="02000000000000000000" pitchFamily="2" charset="-122"/>
                        <a:ea typeface="方正兰亭黑_GBK" panose="020000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2252" marR="7225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90032" y="21879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智能充电桩型号一览</a:t>
            </a:r>
          </a:p>
        </p:txBody>
      </p:sp>
      <p:sp>
        <p:nvSpPr>
          <p:cNvPr id="9" name="矩形 8"/>
          <p:cNvSpPr/>
          <p:nvPr/>
        </p:nvSpPr>
        <p:spPr>
          <a:xfrm>
            <a:off x="4469853" y="516235"/>
            <a:ext cx="4503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方正兰亭黑_GBK" panose="02000000000000000000" pitchFamily="2" charset="-122"/>
                <a:ea typeface="方正兰亭黑_GBK" panose="02000000000000000000" pitchFamily="2" charset="-122"/>
                <a:cs typeface="+mn-cs"/>
              </a:rPr>
              <a:t>多种规格、通信模式，满足不同场景需求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97557" y="1981785"/>
            <a:ext cx="1673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五路大功率充电桩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34893" y="1999599"/>
            <a:ext cx="2030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十路充电桩（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4G/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有线）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654214" y="1976802"/>
            <a:ext cx="129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二十路充电桩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3" b="24136"/>
          <a:stretch>
            <a:fillRect/>
          </a:stretch>
        </p:blipFill>
        <p:spPr>
          <a:xfrm>
            <a:off x="9868199" y="1172865"/>
            <a:ext cx="1301887" cy="6875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272648" y="1890708"/>
            <a:ext cx="24929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两路独立式充电桩新品</a:t>
            </a:r>
          </a:p>
        </p:txBody>
      </p:sp>
      <p:sp>
        <p:nvSpPr>
          <p:cNvPr id="16" name="右大括号 15"/>
          <p:cNvSpPr/>
          <p:nvPr/>
        </p:nvSpPr>
        <p:spPr>
          <a:xfrm rot="5400000">
            <a:off x="6233893" y="3490694"/>
            <a:ext cx="181535" cy="4959948"/>
          </a:xfrm>
          <a:prstGeom prst="rightBrace">
            <a:avLst>
              <a:gd name="adj1" fmla="val 60284"/>
              <a:gd name="adj2" fmla="val 48860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大括号 16"/>
          <p:cNvSpPr/>
          <p:nvPr/>
        </p:nvSpPr>
        <p:spPr>
          <a:xfrm rot="5400000">
            <a:off x="10315622" y="4611421"/>
            <a:ext cx="181535" cy="2718496"/>
          </a:xfrm>
          <a:prstGeom prst="rightBrace">
            <a:avLst>
              <a:gd name="adj1" fmla="val 60284"/>
              <a:gd name="adj2" fmla="val 49620"/>
            </a:avLst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433593" y="6144699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集中式充电桩</a:t>
            </a:r>
          </a:p>
        </p:txBody>
      </p:sp>
      <p:sp>
        <p:nvSpPr>
          <p:cNvPr id="19" name="矩形 18"/>
          <p:cNvSpPr/>
          <p:nvPr/>
        </p:nvSpPr>
        <p:spPr>
          <a:xfrm>
            <a:off x="9503479" y="6181250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分布式充电桩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90308" y="279191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充电桩产品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多种应用场景选择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gimg2.baidu.com/image_search/src=http%3A%2F%2F5b0988e595225.cdn.sohucs.com%2Fimages%2F20180827%2Fdc96d28792f649d29721b2156646fe61.jpeg&amp;refer=http%3A%2F%2F5b0988e595225.cdn.sohucs.com&amp;app=2002&amp;size=f9999,10000&amp;q=a80&amp;n=0&amp;g=0n&amp;fmt=jpeg?sec=1623310746&amp;t=3c95cfc30b23a92d836a21851753270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5" b="10078"/>
          <a:stretch>
            <a:fillRect/>
          </a:stretch>
        </p:blipFill>
        <p:spPr bwMode="auto">
          <a:xfrm>
            <a:off x="3478870" y="4366680"/>
            <a:ext cx="2549450" cy="1831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3622516" y="62926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信号不好的地下车库</a:t>
            </a: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6811408" y="4452805"/>
            <a:ext cx="0" cy="369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863795" y="4507573"/>
            <a:ext cx="0" cy="3169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798708" y="4464713"/>
            <a:ext cx="5239483" cy="60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6851097" y="4517097"/>
            <a:ext cx="5187094" cy="999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8675954" y="4461704"/>
            <a:ext cx="0" cy="369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8728341" y="4514091"/>
            <a:ext cx="0" cy="3169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457723" y="4773673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51458" y="41995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火线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552701" y="453368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零线</a:t>
            </a: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6756586" y="4119704"/>
            <a:ext cx="0" cy="70176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6756587" y="4119706"/>
            <a:ext cx="5281604" cy="960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8623568" y="4119704"/>
            <a:ext cx="1" cy="70176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8043901" y="38261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地线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99804">
            <a:off x="7685486" y="5722223"/>
            <a:ext cx="359695" cy="170703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6536330" y="5352579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从机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348492" y="5372588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从机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99804">
            <a:off x="8638733" y="5701095"/>
            <a:ext cx="359695" cy="170703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10708280" y="5372588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从机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185052" y="660132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70842">
            <a:off x="10107566" y="5709217"/>
            <a:ext cx="359695" cy="170703"/>
          </a:xfrm>
          <a:prstGeom prst="rect">
            <a:avLst/>
          </a:prstGeom>
        </p:spPr>
      </p:pic>
      <p:pic>
        <p:nvPicPr>
          <p:cNvPr id="69" name="图片 68" descr="D:\2022-Zliyuan工作文件\Z-设计\WENHUI\鲸哩产品图片\电动自行车充电桩 - 2.jpg电动自行车充电桩 - 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532694" y="4746491"/>
            <a:ext cx="628650" cy="628650"/>
          </a:xfrm>
          <a:prstGeom prst="rect">
            <a:avLst/>
          </a:prstGeom>
        </p:spPr>
      </p:pic>
      <p:cxnSp>
        <p:nvCxnSpPr>
          <p:cNvPr id="71" name="直接连接符 70"/>
          <p:cNvCxnSpPr/>
          <p:nvPr/>
        </p:nvCxnSpPr>
        <p:spPr>
          <a:xfrm flipV="1">
            <a:off x="11063107" y="4459669"/>
            <a:ext cx="0" cy="369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V="1">
            <a:off x="11115494" y="4512056"/>
            <a:ext cx="0" cy="3169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 flipV="1">
            <a:off x="11010721" y="4117669"/>
            <a:ext cx="1" cy="701767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" name="文本框 1024"/>
          <p:cNvSpPr txBox="1"/>
          <p:nvPr/>
        </p:nvSpPr>
        <p:spPr>
          <a:xfrm>
            <a:off x="10141103" y="5634198"/>
            <a:ext cx="18261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zigbee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（支持桥接链接）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600" dirty="0"/>
          </a:p>
        </p:txBody>
      </p:sp>
      <p:cxnSp>
        <p:nvCxnSpPr>
          <p:cNvPr id="13" name="直接箭头连接符 12"/>
          <p:cNvCxnSpPr>
            <a:stCxn id="48" idx="2"/>
            <a:endCxn id="70" idx="1"/>
          </p:cNvCxnSpPr>
          <p:nvPr/>
        </p:nvCxnSpPr>
        <p:spPr>
          <a:xfrm>
            <a:off x="6811406" y="5614189"/>
            <a:ext cx="2031553" cy="71501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 rot="1104957">
            <a:off x="7115288" y="5950476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间距不超过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5"/>
          <a:stretch>
            <a:fillRect/>
          </a:stretch>
        </p:blipFill>
        <p:spPr>
          <a:xfrm>
            <a:off x="1153112" y="4386298"/>
            <a:ext cx="1630780" cy="1821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文本框 48"/>
          <p:cNvSpPr txBox="1"/>
          <p:nvPr/>
        </p:nvSpPr>
        <p:spPr>
          <a:xfrm>
            <a:off x="818173" y="630458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只能停几台车的场地</a:t>
            </a:r>
          </a:p>
        </p:txBody>
      </p:sp>
      <p:pic>
        <p:nvPicPr>
          <p:cNvPr id="50" name="图片 49" descr="D:\2022-Zliyuan工作文件\Z-设计\WENHUI\鲸哩产品图片\电动自行车充电桩 - 8.jpg电动自行车充电桩 - 8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984740" y="1315720"/>
            <a:ext cx="1348105" cy="1059180"/>
          </a:xfrm>
          <a:prstGeom prst="rect">
            <a:avLst/>
          </a:prstGeom>
        </p:spPr>
      </p:pic>
      <p:cxnSp>
        <p:nvCxnSpPr>
          <p:cNvPr id="54" name="直接连接符 53"/>
          <p:cNvCxnSpPr/>
          <p:nvPr/>
        </p:nvCxnSpPr>
        <p:spPr>
          <a:xfrm flipH="1" flipV="1">
            <a:off x="7842355" y="2680606"/>
            <a:ext cx="3593768" cy="1152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2" name="图片 61" descr="D:\2022-Zliyuan工作文件\Z-设计\WENHUI\鲸哩产品图片\电动自行车充电桩 - 14.jpg电动自行车充电桩 -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31844" y="3052700"/>
            <a:ext cx="440055" cy="429547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10378604" y="299343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V="1">
            <a:off x="7843964" y="2676528"/>
            <a:ext cx="0" cy="3169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V="1">
            <a:off x="8551195" y="2690598"/>
            <a:ext cx="0" cy="3169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V="1">
            <a:off x="9227470" y="2690598"/>
            <a:ext cx="0" cy="3169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9884738" y="2690598"/>
            <a:ext cx="0" cy="3169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V="1">
            <a:off x="11436123" y="2690598"/>
            <a:ext cx="0" cy="316902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7776886" y="2616810"/>
            <a:ext cx="2916868" cy="104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7789584" y="2616809"/>
            <a:ext cx="0" cy="3692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V="1">
            <a:off x="8493558" y="2673908"/>
            <a:ext cx="2068" cy="3195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endCxn id="91" idx="0"/>
          </p:cNvCxnSpPr>
          <p:nvPr/>
        </p:nvCxnSpPr>
        <p:spPr>
          <a:xfrm flipH="1" flipV="1">
            <a:off x="9169840" y="2672877"/>
            <a:ext cx="4250" cy="334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V="1">
            <a:off x="9821138" y="2660714"/>
            <a:ext cx="0" cy="339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 flipV="1">
            <a:off x="11386358" y="2611661"/>
            <a:ext cx="417" cy="3744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7286139" y="2690443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火线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1468183" y="26738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零线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8005438" y="2689270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火线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678088" y="2689270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火线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344037" y="2694675"/>
            <a:ext cx="5501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火线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885972" y="268927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火线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空心弧 39"/>
          <p:cNvSpPr/>
          <p:nvPr/>
        </p:nvSpPr>
        <p:spPr>
          <a:xfrm rot="16363473">
            <a:off x="8445385" y="2560658"/>
            <a:ext cx="115456" cy="118918"/>
          </a:xfrm>
          <a:prstGeom prst="blockArc">
            <a:avLst>
              <a:gd name="adj1" fmla="val 10800000"/>
              <a:gd name="adj2" fmla="val 0"/>
              <a:gd name="adj3" fmla="val 8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1" name="空心弧 90"/>
          <p:cNvSpPr/>
          <p:nvPr/>
        </p:nvSpPr>
        <p:spPr>
          <a:xfrm rot="16363473">
            <a:off x="9114623" y="2560657"/>
            <a:ext cx="115456" cy="118918"/>
          </a:xfrm>
          <a:prstGeom prst="blockArc">
            <a:avLst>
              <a:gd name="adj1" fmla="val 10800000"/>
              <a:gd name="adj2" fmla="val 0"/>
              <a:gd name="adj3" fmla="val 8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" name="空心弧 91"/>
          <p:cNvSpPr/>
          <p:nvPr/>
        </p:nvSpPr>
        <p:spPr>
          <a:xfrm rot="16363473">
            <a:off x="9754655" y="2557309"/>
            <a:ext cx="115456" cy="118918"/>
          </a:xfrm>
          <a:prstGeom prst="blockArc">
            <a:avLst>
              <a:gd name="adj1" fmla="val 10800000"/>
              <a:gd name="adj2" fmla="val 0"/>
              <a:gd name="adj3" fmla="val 85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98" name="直接连接符 97"/>
          <p:cNvCxnSpPr/>
          <p:nvPr/>
        </p:nvCxnSpPr>
        <p:spPr>
          <a:xfrm flipH="1" flipV="1">
            <a:off x="8493558" y="2427325"/>
            <a:ext cx="5034" cy="1471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H="1" flipV="1">
            <a:off x="9167220" y="2469175"/>
            <a:ext cx="5034" cy="103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 flipV="1">
            <a:off x="10613954" y="2308761"/>
            <a:ext cx="2517" cy="2659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 flipV="1">
            <a:off x="10781120" y="2623985"/>
            <a:ext cx="605239" cy="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 flipV="1">
            <a:off x="10680611" y="2308761"/>
            <a:ext cx="1968" cy="3288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 flipV="1">
            <a:off x="9812495" y="2564382"/>
            <a:ext cx="814344" cy="17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H="1" flipV="1">
            <a:off x="10781120" y="2308761"/>
            <a:ext cx="1968" cy="3288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flipH="1">
            <a:off x="9151011" y="2483176"/>
            <a:ext cx="1398803" cy="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flipH="1" flipV="1">
            <a:off x="10547298" y="2311082"/>
            <a:ext cx="2516" cy="1831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H="1" flipV="1">
            <a:off x="8478098" y="2417009"/>
            <a:ext cx="2005060" cy="78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flipH="1" flipV="1">
            <a:off x="10480642" y="2311140"/>
            <a:ext cx="2516" cy="1228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flipV="1">
            <a:off x="10885972" y="2308761"/>
            <a:ext cx="0" cy="380509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7" name="图片 10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3" y="1309741"/>
            <a:ext cx="2276302" cy="1942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5" name="文本框 134"/>
          <p:cNvSpPr txBox="1"/>
          <p:nvPr/>
        </p:nvSpPr>
        <p:spPr>
          <a:xfrm>
            <a:off x="148381" y="340778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需要大面积覆盖的场地</a:t>
            </a:r>
          </a:p>
        </p:txBody>
      </p:sp>
      <p:sp>
        <p:nvSpPr>
          <p:cNvPr id="137" name="文本框 136"/>
          <p:cNvSpPr txBox="1"/>
          <p:nvPr/>
        </p:nvSpPr>
        <p:spPr>
          <a:xfrm>
            <a:off x="2783892" y="340778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需要大功率充电的场景</a:t>
            </a:r>
          </a:p>
        </p:txBody>
      </p:sp>
      <p:pic>
        <p:nvPicPr>
          <p:cNvPr id="1030" name="图片 10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61" y="1309741"/>
            <a:ext cx="2465194" cy="1935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39" name="直接连接符 138"/>
          <p:cNvCxnSpPr/>
          <p:nvPr/>
        </p:nvCxnSpPr>
        <p:spPr>
          <a:xfrm flipH="1" flipV="1">
            <a:off x="10658541" y="1010314"/>
            <a:ext cx="1968" cy="3288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V="1">
            <a:off x="10749307" y="1126718"/>
            <a:ext cx="0" cy="212452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10633189" y="1009798"/>
            <a:ext cx="1327437" cy="5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H="1" flipV="1">
            <a:off x="10715090" y="1125058"/>
            <a:ext cx="1236011" cy="166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48" name="图片 10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45" y="1649107"/>
            <a:ext cx="984960" cy="1430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1" name="文本框 160"/>
          <p:cNvSpPr txBox="1"/>
          <p:nvPr/>
        </p:nvSpPr>
        <p:spPr>
          <a:xfrm>
            <a:off x="5403541" y="3202516"/>
            <a:ext cx="164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需要使用投币装置的场景</a:t>
            </a:r>
          </a:p>
        </p:txBody>
      </p:sp>
      <p:pic>
        <p:nvPicPr>
          <p:cNvPr id="2" name="图片 1" descr="D:\2022-Zliyuan工作文件\Z-设计\WENHUI\鲸哩产品图片\电动自行车充电桩 - 14.jpg电动自行车充电桩 -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301134" y="3053335"/>
            <a:ext cx="440055" cy="429547"/>
          </a:xfrm>
          <a:prstGeom prst="rect">
            <a:avLst/>
          </a:prstGeom>
        </p:spPr>
      </p:pic>
      <p:pic>
        <p:nvPicPr>
          <p:cNvPr id="4" name="图片 3" descr="D:\2022-Zliyuan工作文件\Z-设计\WENHUI\鲸哩产品图片\电动自行车充电桩 - 14.jpg电动自行车充电桩 -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41849" y="3053970"/>
            <a:ext cx="440055" cy="429547"/>
          </a:xfrm>
          <a:prstGeom prst="rect">
            <a:avLst/>
          </a:prstGeom>
        </p:spPr>
      </p:pic>
      <p:pic>
        <p:nvPicPr>
          <p:cNvPr id="5" name="图片 4" descr="D:\2022-Zliyuan工作文件\Z-设计\WENHUI\鲸哩产品图片\电动自行车充电桩 - 14.jpg电动自行车充电桩 -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30189" y="3054605"/>
            <a:ext cx="440055" cy="429547"/>
          </a:xfrm>
          <a:prstGeom prst="rect">
            <a:avLst/>
          </a:prstGeom>
        </p:spPr>
      </p:pic>
      <p:pic>
        <p:nvPicPr>
          <p:cNvPr id="6" name="图片 5" descr="D:\2022-Zliyuan工作文件\Z-设计\WENHUI\鲸哩产品图片\电动自行车充电桩 - 14.jpg电动自行车充电桩 - 1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189114" y="3055240"/>
            <a:ext cx="440055" cy="429547"/>
          </a:xfrm>
          <a:prstGeom prst="rect">
            <a:avLst/>
          </a:prstGeom>
        </p:spPr>
      </p:pic>
      <p:pic>
        <p:nvPicPr>
          <p:cNvPr id="7" name="图片 6" descr="D:\2022-Zliyuan工作文件\Z-设计\WENHUI\鲸哩产品图片\电动自行车充电桩 - 2.jpg电动自行车充电桩 - 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0780844" y="4746491"/>
            <a:ext cx="628650" cy="628650"/>
          </a:xfrm>
          <a:prstGeom prst="rect">
            <a:avLst/>
          </a:prstGeom>
        </p:spPr>
      </p:pic>
      <p:pic>
        <p:nvPicPr>
          <p:cNvPr id="8" name="图片 7" descr="D:\2022-Zliyuan工作文件\Z-设计\WENHUI\鲸哩产品图片\电动自行车充电桩 - 2.jpg电动自行车充电桩 - 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07924" y="5972041"/>
            <a:ext cx="628650" cy="6286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E5YmMzZDI3MzU5NjE5ZWI2ZjY3MzQ3ZjIyOTgxOTgifQ=="/>
  <p:tag name="KSO_WPP_MARK_KEY" val="dcdf5a47-a145-4175-86be-7bf69b808d9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2002</Words>
  <Application>Microsoft Office PowerPoint</Application>
  <PresentationFormat>宽屏</PresentationFormat>
  <Paragraphs>241</Paragraphs>
  <Slides>16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等线</vt:lpstr>
      <vt:lpstr>方正汉真广标简体</vt:lpstr>
      <vt:lpstr>方正兰亭黑_GBK</vt:lpstr>
      <vt:lpstr>方正兰亭中黑_GBK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陈超39</dc:creator>
  <cp:lastModifiedBy>wenhui</cp:lastModifiedBy>
  <cp:revision>207</cp:revision>
  <dcterms:created xsi:type="dcterms:W3CDTF">2021-04-20T11:53:00Z</dcterms:created>
  <dcterms:modified xsi:type="dcterms:W3CDTF">2023-12-31T17:07:40Z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30964BC336C34834A8AD453C4074F4FC</vt:lpwstr>
  </property>
  <property fmtid="{D5CDD505-2E9C-101B-9397-08002B2CF9AE}" pid="3" name="KSOProductBuildVer">
    <vt:lpwstr>2052-11.1.0.12358</vt:lpwstr>
  </property>
</Properties>
</file>